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23"/>
  </p:notesMasterIdLst>
  <p:handoutMasterIdLst>
    <p:handoutMasterId r:id="rId24"/>
  </p:handoutMasterIdLst>
  <p:sldIdLst>
    <p:sldId id="276" r:id="rId4"/>
    <p:sldId id="257" r:id="rId5"/>
    <p:sldId id="278" r:id="rId6"/>
    <p:sldId id="281" r:id="rId7"/>
    <p:sldId id="291" r:id="rId8"/>
    <p:sldId id="290" r:id="rId9"/>
    <p:sldId id="283" r:id="rId10"/>
    <p:sldId id="292" r:id="rId11"/>
    <p:sldId id="284" r:id="rId12"/>
    <p:sldId id="293" r:id="rId13"/>
    <p:sldId id="294" r:id="rId14"/>
    <p:sldId id="295" r:id="rId15"/>
    <p:sldId id="285" r:id="rId16"/>
    <p:sldId id="286" r:id="rId17"/>
    <p:sldId id="259" r:id="rId18"/>
    <p:sldId id="279" r:id="rId19"/>
    <p:sldId id="296" r:id="rId20"/>
    <p:sldId id="288" r:id="rId21"/>
    <p:sldId id="289" r:id="rId2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48" autoAdjust="0"/>
    <p:restoredTop sz="96853"/>
  </p:normalViewPr>
  <p:slideViewPr>
    <p:cSldViewPr snapToGrid="0">
      <p:cViewPr varScale="1">
        <p:scale>
          <a:sx n="148" d="100"/>
          <a:sy n="148" d="100"/>
        </p:scale>
        <p:origin x="208" y="360"/>
      </p:cViewPr>
      <p:guideLst/>
    </p:cSldViewPr>
  </p:slideViewPr>
  <p:outlineViewPr>
    <p:cViewPr>
      <p:scale>
        <a:sx n="33" d="100"/>
        <a:sy n="33" d="100"/>
      </p:scale>
      <p:origin x="0" y="-10112"/>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8" d="100"/>
          <a:sy n="88" d="100"/>
        </p:scale>
        <p:origin x="2964" y="66"/>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8/11/21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dirty="0"/>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8/11/21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dirty="0"/>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1</a:t>
            </a:fld>
            <a:endParaRPr lang="en-US" dirty="0"/>
          </a:p>
        </p:txBody>
      </p:sp>
    </p:spTree>
    <p:extLst>
      <p:ext uri="{BB962C8B-B14F-4D97-AF65-F5344CB8AC3E}">
        <p14:creationId xmlns:p14="http://schemas.microsoft.com/office/powerpoint/2010/main" val="2199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2</a:t>
            </a:fld>
            <a:endParaRPr lang="en-US" dirty="0"/>
          </a:p>
        </p:txBody>
      </p:sp>
    </p:spTree>
    <p:extLst>
      <p:ext uri="{BB962C8B-B14F-4D97-AF65-F5344CB8AC3E}">
        <p14:creationId xmlns:p14="http://schemas.microsoft.com/office/powerpoint/2010/main" val="3289041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874FABB-6DBE-47C4-B626-20167906F475}" type="slidenum">
              <a:rPr lang="en-US" smtClean="0"/>
              <a:t>3</a:t>
            </a:fld>
            <a:endParaRPr lang="en-US" dirty="0"/>
          </a:p>
        </p:txBody>
      </p:sp>
    </p:spTree>
    <p:extLst>
      <p:ext uri="{BB962C8B-B14F-4D97-AF65-F5344CB8AC3E}">
        <p14:creationId xmlns:p14="http://schemas.microsoft.com/office/powerpoint/2010/main" val="1885605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4</a:t>
            </a:fld>
            <a:endParaRPr lang="en-US" dirty="0"/>
          </a:p>
        </p:txBody>
      </p:sp>
    </p:spTree>
    <p:extLst>
      <p:ext uri="{BB962C8B-B14F-4D97-AF65-F5344CB8AC3E}">
        <p14:creationId xmlns:p14="http://schemas.microsoft.com/office/powerpoint/2010/main" val="148210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5</a:t>
            </a:fld>
            <a:endParaRPr lang="en-US" dirty="0"/>
          </a:p>
        </p:txBody>
      </p:sp>
    </p:spTree>
    <p:extLst>
      <p:ext uri="{BB962C8B-B14F-4D97-AF65-F5344CB8AC3E}">
        <p14:creationId xmlns:p14="http://schemas.microsoft.com/office/powerpoint/2010/main" val="3809776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17</a:t>
            </a:fld>
            <a:endParaRPr lang="en-US" dirty="0"/>
          </a:p>
        </p:txBody>
      </p:sp>
    </p:spTree>
    <p:extLst>
      <p:ext uri="{BB962C8B-B14F-4D97-AF65-F5344CB8AC3E}">
        <p14:creationId xmlns:p14="http://schemas.microsoft.com/office/powerpoint/2010/main" val="2742666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A874FABB-6DBE-47C4-B626-20167906F475}" type="slidenum">
              <a:rPr lang="en-US" smtClean="0"/>
              <a:t>18</a:t>
            </a:fld>
            <a:endParaRPr lang="en-US" dirty="0"/>
          </a:p>
        </p:txBody>
      </p:sp>
    </p:spTree>
    <p:extLst>
      <p:ext uri="{BB962C8B-B14F-4D97-AF65-F5344CB8AC3E}">
        <p14:creationId xmlns:p14="http://schemas.microsoft.com/office/powerpoint/2010/main" val="220667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a:p>
        </p:txBody>
      </p:sp>
      <p:sp>
        <p:nvSpPr>
          <p:cNvPr id="4" name="Slide Number Placeholder 3"/>
          <p:cNvSpPr>
            <a:spLocks noGrp="1"/>
          </p:cNvSpPr>
          <p:nvPr>
            <p:ph type="sldNum" sz="quarter" idx="5"/>
          </p:nvPr>
        </p:nvSpPr>
        <p:spPr/>
        <p:txBody>
          <a:bodyPr/>
          <a:lstStyle/>
          <a:p>
            <a:fld id="{A874FABB-6DBE-47C4-B626-20167906F475}" type="slidenum">
              <a:rPr lang="en-US" smtClean="0"/>
              <a:t>19</a:t>
            </a:fld>
            <a:endParaRPr lang="en-US" dirty="0"/>
          </a:p>
        </p:txBody>
      </p:sp>
    </p:spTree>
    <p:extLst>
      <p:ext uri="{BB962C8B-B14F-4D97-AF65-F5344CB8AC3E}">
        <p14:creationId xmlns:p14="http://schemas.microsoft.com/office/powerpoint/2010/main" val="2793223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37" y="0"/>
            <a:ext cx="3810000" cy="5143500"/>
          </a:xfrm>
          <a:prstGeom prst="rect">
            <a:avLst/>
          </a:prstGeom>
        </p:spPr>
      </p:pic>
      <p:sp>
        <p:nvSpPr>
          <p:cNvPr id="6" name="Rectangle 5"/>
          <p:cNvSpPr/>
          <p:nvPr userDrawn="1"/>
        </p:nvSpPr>
        <p:spPr>
          <a:xfrm>
            <a:off x="5333937" y="0"/>
            <a:ext cx="3810000" cy="51435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dirty="0"/>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1"/>
          <a:stretch/>
        </p:blipFill>
        <p:spPr>
          <a:xfrm rot="5400000">
            <a:off x="2767227" y="2306574"/>
            <a:ext cx="5143500" cy="53035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26539780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07082933"/>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158670304"/>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42482412"/>
      </p:ext>
    </p:extLst>
  </p:cSld>
  <p:clrMapOvr>
    <a:masterClrMapping/>
  </p:clrMapOvr>
  <p:extLst>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51066786"/>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
        <p:nvSpPr>
          <p:cNvPr id="9" name="TextBox 8">
            <a:extLst>
              <a:ext uri="{FF2B5EF4-FFF2-40B4-BE49-F238E27FC236}">
                <a16:creationId xmlns:a16="http://schemas.microsoft.com/office/drawing/2014/main" id="{2581AF72-7AD6-334A-BFA2-32789379DA3D}"/>
              </a:ext>
            </a:extLst>
          </p:cNvPr>
          <p:cNvSpPr txBox="1"/>
          <p:nvPr userDrawn="1"/>
        </p:nvSpPr>
        <p:spPr>
          <a:xfrm>
            <a:off x="421400"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a:t>
            </a:r>
            <a:fld id="{8EE12364-1E27-A547-AEBD-24B950240B57}" type="datetimeyyyy">
              <a:rPr lang="en-US" sz="700" b="0" i="0" u="none" strike="noStrike" kern="1200" baseline="0" smtClean="0">
                <a:solidFill>
                  <a:schemeClr val="bg1"/>
                </a:solidFill>
                <a:effectLst/>
                <a:latin typeface="+mj-lt"/>
                <a:ea typeface="+mn-ea"/>
                <a:cs typeface="+mn-cs"/>
              </a:rPr>
              <a:t>2021</a:t>
            </a:fld>
            <a:r>
              <a:rPr lang="en-US" sz="700" b="0" i="0" u="none" strike="noStrike" kern="1200" baseline="0" dirty="0">
                <a:solidFill>
                  <a:schemeClr val="bg1"/>
                </a:solidFill>
                <a:effectLst/>
                <a:latin typeface="+mj-lt"/>
                <a:ea typeface="+mn-ea"/>
                <a:cs typeface="+mn-cs"/>
              </a:rPr>
              <a:t> EPAM Systems, Inc.</a:t>
            </a:r>
            <a:endParaRPr lang="en-US" sz="700" dirty="0">
              <a:latin typeface="+mj-lt"/>
            </a:endParaRPr>
          </a:p>
        </p:txBody>
      </p:sp>
    </p:spTree>
    <p:extLst>
      <p:ext uri="{BB962C8B-B14F-4D97-AF65-F5344CB8AC3E}">
        <p14:creationId xmlns:p14="http://schemas.microsoft.com/office/powerpoint/2010/main" val="2992641235"/>
      </p:ext>
    </p:extLst>
  </p:cSld>
  <p:clrMapOvr>
    <a:masterClrMapping/>
  </p:clrMapOvr>
  <p:extLst>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046195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25251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165456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38DE0-131E-E04E-BD2E-B00FD5B34CB6}"/>
              </a:ext>
            </a:extLst>
          </p:cNvPr>
          <p:cNvSpPr txBox="1"/>
          <p:nvPr userDrawn="1"/>
        </p:nvSpPr>
        <p:spPr>
          <a:xfrm>
            <a:off x="1307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a:t>
            </a:r>
            <a:fld id="{4904571B-903D-6741-88C6-E4A76A07C191}" type="datetimeyyyy">
              <a:rPr lang="en-US" sz="700" b="0" i="0" u="none" strike="noStrike" kern="1200" baseline="0" smtClean="0">
                <a:solidFill>
                  <a:schemeClr val="bg1"/>
                </a:solidFill>
                <a:effectLst/>
                <a:latin typeface="+mj-lt"/>
                <a:ea typeface="+mn-ea"/>
                <a:cs typeface="+mn-cs"/>
              </a:rPr>
              <a:t>2021</a:t>
            </a:fld>
            <a:r>
              <a:rPr lang="en-US" sz="700" b="0" i="0" u="none" strike="noStrike" kern="1200" baseline="0" dirty="0">
                <a:solidFill>
                  <a:schemeClr val="bg1"/>
                </a:solidFill>
                <a:effectLst/>
                <a:latin typeface="+mj-lt"/>
                <a:ea typeface="+mn-ea"/>
                <a:cs typeface="+mn-cs"/>
              </a:rPr>
              <a:t> EPAM Systems, Inc.</a:t>
            </a:r>
            <a:endParaRPr lang="en-US" sz="700" dirty="0">
              <a:latin typeface="+mj-lt"/>
            </a:endParaRPr>
          </a:p>
        </p:txBody>
      </p:sp>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4111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00131049"/>
      </p:ext>
    </p:extLst>
  </p:cSld>
  <p:clrMapOvr>
    <a:masterClrMapping/>
  </p:clrMapOvr>
  <p:extLst>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08217697"/>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image" Target="../media/image5.emf"/><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5.emf"/><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dirty="0"/>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a:t>
            </a:r>
            <a:fld id="{410390A6-CD46-CA4C-A887-B8E618C4C14B}" type="datetimeyyyy">
              <a:rPr lang="en-US" sz="700" b="0" i="0" u="none" strike="noStrike" kern="1200" baseline="0" smtClean="0">
                <a:solidFill>
                  <a:schemeClr val="bg1"/>
                </a:solidFill>
                <a:effectLst/>
                <a:latin typeface="+mj-lt"/>
                <a:ea typeface="+mn-ea"/>
                <a:cs typeface="+mn-cs"/>
              </a:rPr>
              <a:t>2021</a:t>
            </a:fld>
            <a:r>
              <a:rPr lang="en-US" sz="700" b="0" i="0" u="none" strike="noStrike" kern="1200" baseline="0" dirty="0">
                <a:solidFill>
                  <a:schemeClr val="bg1"/>
                </a:solidFill>
                <a:effectLst/>
                <a:latin typeface="+mj-lt"/>
                <a:ea typeface="+mn-ea"/>
                <a:cs typeface="+mn-cs"/>
              </a:rPr>
              <a:t> EPAM Systems, Inc.</a:t>
            </a:r>
            <a:endParaRPr lang="en-US" sz="700" dirty="0">
              <a:latin typeface="+mj-lt"/>
            </a:endParaRPr>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5" name="TextBox 4">
            <a:extLst>
              <a:ext uri="{FF2B5EF4-FFF2-40B4-BE49-F238E27FC236}">
                <a16:creationId xmlns:a16="http://schemas.microsoft.com/office/drawing/2014/main" id="{8332217A-8F11-8743-849F-F8E866BEB919}"/>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a:t>
            </a:r>
            <a:fld id="{6BD4558A-67CF-DF4C-ACA6-93D878EA1C18}" type="datetimeyyyy">
              <a:rPr lang="en-US" sz="700" b="0" i="0" u="none" strike="noStrike" kern="1200" baseline="0" smtClean="0">
                <a:solidFill>
                  <a:schemeClr val="bg1"/>
                </a:solidFill>
                <a:effectLst/>
                <a:latin typeface="+mj-lt"/>
                <a:ea typeface="+mn-ea"/>
                <a:cs typeface="+mn-cs"/>
              </a:rPr>
              <a:t>2021</a:t>
            </a:fld>
            <a:r>
              <a:rPr lang="en-US" sz="700" b="0" i="0" u="none" strike="noStrike" kern="1200" baseline="0" dirty="0">
                <a:solidFill>
                  <a:schemeClr val="bg1"/>
                </a:solidFill>
                <a:effectLst/>
                <a:latin typeface="+mj-lt"/>
                <a:ea typeface="+mn-ea"/>
                <a:cs typeface="+mn-cs"/>
              </a:rPr>
              <a:t> EPAM Systems, Inc.</a:t>
            </a:r>
            <a:endParaRPr lang="en-US" sz="700" dirty="0">
              <a:latin typeface="+mj-lt"/>
            </a:endParaRPr>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3" Type="http://schemas.openxmlformats.org/officeDocument/2006/relationships/hyperlink" Target="https://cloud.google.com/deployment-manager" TargetMode="External"/><Relationship Id="rId18" Type="http://schemas.openxmlformats.org/officeDocument/2006/relationships/hyperlink" Target="https://www.cisco.com/c/en/us/products/cloud-systems-management/intersight/index.html" TargetMode="External"/><Relationship Id="rId26" Type="http://schemas.openxmlformats.org/officeDocument/2006/relationships/image" Target="../media/image32.tiff"/><Relationship Id="rId3" Type="http://schemas.openxmlformats.org/officeDocument/2006/relationships/hyperlink" Target="https://docs.microsoft.com/en-us/cli/azure/what-is-azure-cli" TargetMode="External"/><Relationship Id="rId21" Type="http://schemas.openxmlformats.org/officeDocument/2006/relationships/image" Target="../media/image27.tiff"/><Relationship Id="rId7" Type="http://schemas.openxmlformats.org/officeDocument/2006/relationships/hyperlink" Target="https://www.packer.io/" TargetMode="External"/><Relationship Id="rId12" Type="http://schemas.openxmlformats.org/officeDocument/2006/relationships/hyperlink" Target="https://www.vmware.com/products/vrealize-automation.html" TargetMode="External"/><Relationship Id="rId17" Type="http://schemas.openxmlformats.org/officeDocument/2006/relationships/hyperlink" Target="https://www.vagrantup.com/" TargetMode="External"/><Relationship Id="rId25" Type="http://schemas.openxmlformats.org/officeDocument/2006/relationships/image" Target="../media/image31.tiff"/><Relationship Id="rId33" Type="http://schemas.openxmlformats.org/officeDocument/2006/relationships/image" Target="../media/image39.tiff"/><Relationship Id="rId2" Type="http://schemas.openxmlformats.org/officeDocument/2006/relationships/hyperlink" Target="https://docs.microsoft.com/en-us/azure/azure-resource-manager/templates/overview" TargetMode="External"/><Relationship Id="rId16" Type="http://schemas.openxmlformats.org/officeDocument/2006/relationships/hyperlink" Target="https://puppet.com/" TargetMode="External"/><Relationship Id="rId20" Type="http://schemas.openxmlformats.org/officeDocument/2006/relationships/image" Target="../media/image26.tiff"/><Relationship Id="rId29" Type="http://schemas.openxmlformats.org/officeDocument/2006/relationships/image" Target="../media/image35.tiff"/><Relationship Id="rId1" Type="http://schemas.openxmlformats.org/officeDocument/2006/relationships/slideLayout" Target="../slideLayouts/slideLayout5.xml"/><Relationship Id="rId6" Type="http://schemas.openxmlformats.org/officeDocument/2006/relationships/hyperlink" Target="https://docs.ansible.com/ansible/latest/index.html" TargetMode="External"/><Relationship Id="rId11" Type="http://schemas.openxmlformats.org/officeDocument/2006/relationships/hyperlink" Target="https://www.chef.io/products/chef-infra" TargetMode="External"/><Relationship Id="rId24" Type="http://schemas.openxmlformats.org/officeDocument/2006/relationships/image" Target="../media/image30.tiff"/><Relationship Id="rId32" Type="http://schemas.openxmlformats.org/officeDocument/2006/relationships/image" Target="../media/image38.tiff"/><Relationship Id="rId5" Type="http://schemas.openxmlformats.org/officeDocument/2006/relationships/hyperlink" Target="https://www.ansible.com/" TargetMode="External"/><Relationship Id="rId15" Type="http://schemas.openxmlformats.org/officeDocument/2006/relationships/hyperlink" Target="https://aws.amazon.com/ru/cloudformation/" TargetMode="External"/><Relationship Id="rId23" Type="http://schemas.openxmlformats.org/officeDocument/2006/relationships/image" Target="../media/image29.tiff"/><Relationship Id="rId28" Type="http://schemas.openxmlformats.org/officeDocument/2006/relationships/image" Target="../media/image34.tiff"/><Relationship Id="rId10" Type="http://schemas.openxmlformats.org/officeDocument/2006/relationships/hyperlink" Target="https://docs.microsoft.com/en-us/azure/automation/automation-intro" TargetMode="External"/><Relationship Id="rId19" Type="http://schemas.openxmlformats.org/officeDocument/2006/relationships/image" Target="../media/image25.png"/><Relationship Id="rId31" Type="http://schemas.openxmlformats.org/officeDocument/2006/relationships/image" Target="../media/image37.tiff"/><Relationship Id="rId4" Type="http://schemas.openxmlformats.org/officeDocument/2006/relationships/hyperlink" Target="https://github.com/Azure/bicep" TargetMode="External"/><Relationship Id="rId9" Type="http://schemas.openxmlformats.org/officeDocument/2006/relationships/hyperlink" Target="https://saltproject.io/" TargetMode="External"/><Relationship Id="rId14" Type="http://schemas.openxmlformats.org/officeDocument/2006/relationships/hyperlink" Target="https://aws.amazon.com/ru/servicecatalog/?aws-service-catalog.sort-by=item.additionalFields.createdDate&amp;aws-service-catalog.sort-order=desc" TargetMode="External"/><Relationship Id="rId22" Type="http://schemas.openxmlformats.org/officeDocument/2006/relationships/image" Target="../media/image28.tiff"/><Relationship Id="rId27" Type="http://schemas.openxmlformats.org/officeDocument/2006/relationships/image" Target="../media/image33.tiff"/><Relationship Id="rId30" Type="http://schemas.openxmlformats.org/officeDocument/2006/relationships/image" Target="../media/image36.tiff"/><Relationship Id="rId8" Type="http://schemas.openxmlformats.org/officeDocument/2006/relationships/hyperlink" Target="https://www.pulumi.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www.terraform.io/downloads.html%20/" TargetMode="External"/><Relationship Id="rId3" Type="http://schemas.openxmlformats.org/officeDocument/2006/relationships/image" Target="../media/image8.tiff"/><Relationship Id="rId7" Type="http://schemas.openxmlformats.org/officeDocument/2006/relationships/hyperlink" Target="https://www.terraform.io/docs/cli/commands/index.html"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discuss.hashicorp.com/c/terraform-core/27" TargetMode="External"/><Relationship Id="rId5" Type="http://schemas.openxmlformats.org/officeDocument/2006/relationships/hyperlink" Target="https://github.com/hashicorp/terraform" TargetMode="External"/><Relationship Id="rId4" Type="http://schemas.openxmlformats.org/officeDocument/2006/relationships/hyperlink" Target="https://www.terraform.io/" TargetMode="External"/><Relationship Id="rId9" Type="http://schemas.openxmlformats.org/officeDocument/2006/relationships/hyperlink" Target="https://github.com/hashicorp/terraform.g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to terraform</a:t>
            </a:r>
          </a:p>
        </p:txBody>
      </p:sp>
      <p:sp>
        <p:nvSpPr>
          <p:cNvPr id="7" name="Text Placeholder 6"/>
          <p:cNvSpPr>
            <a:spLocks noGrp="1"/>
          </p:cNvSpPr>
          <p:nvPr>
            <p:ph type="body" sz="quarter" idx="11"/>
          </p:nvPr>
        </p:nvSpPr>
        <p:spPr>
          <a:xfrm>
            <a:off x="531466" y="2297152"/>
            <a:ext cx="4315968" cy="2518688"/>
          </a:xfrm>
        </p:spPr>
        <p:txBody>
          <a:bodyPr/>
          <a:lstStyle/>
          <a:p>
            <a:r>
              <a:rPr lang="en-US" dirty="0"/>
              <a:t>Anton </a:t>
            </a:r>
            <a:r>
              <a:rPr lang="en-US" dirty="0" err="1"/>
              <a:t>Hryshchanka</a:t>
            </a:r>
            <a:r>
              <a:rPr lang="en-US" dirty="0"/>
              <a:t>, L4, Software Engineer</a:t>
            </a:r>
          </a:p>
          <a:p>
            <a:r>
              <a:rPr lang="en-US" dirty="0"/>
              <a:t>.NET C# Backend/Full-stack</a:t>
            </a:r>
          </a:p>
          <a:p>
            <a:endParaRPr lang="en-US" dirty="0"/>
          </a:p>
          <a:p>
            <a:endParaRPr lang="en-US" dirty="0"/>
          </a:p>
          <a:p>
            <a:endParaRPr lang="en-US" dirty="0"/>
          </a:p>
          <a:p>
            <a:r>
              <a:rPr lang="en-US" dirty="0"/>
              <a:t>Stop clicking your mouse</a:t>
            </a:r>
          </a:p>
          <a:p>
            <a:r>
              <a:rPr lang="en-US" dirty="0"/>
              <a:t>Let's terraform something</a:t>
            </a:r>
          </a:p>
        </p:txBody>
      </p:sp>
      <p:pic>
        <p:nvPicPr>
          <p:cNvPr id="3" name="Picture Placeholder 2" descr="A picture containing outdoor, sculpture, dark&#10;&#10;Description automatically generated">
            <a:extLst>
              <a:ext uri="{FF2B5EF4-FFF2-40B4-BE49-F238E27FC236}">
                <a16:creationId xmlns:a16="http://schemas.microsoft.com/office/drawing/2014/main" id="{F9B81AF9-B75D-2445-A811-60EE119D50C1}"/>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6361" r="6361"/>
          <a:stretch>
            <a:fillRect/>
          </a:stretch>
        </p:blipFill>
        <p:spPr/>
      </p:pic>
      <p:sp>
        <p:nvSpPr>
          <p:cNvPr id="9" name="Text Placeholder 8"/>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625936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10</a:t>
            </a:fld>
            <a:endParaRPr lang="en-US" dirty="0"/>
          </a:p>
        </p:txBody>
      </p:sp>
      <p:pic>
        <p:nvPicPr>
          <p:cNvPr id="3" name="Picture 2">
            <a:extLst>
              <a:ext uri="{FF2B5EF4-FFF2-40B4-BE49-F238E27FC236}">
                <a16:creationId xmlns:a16="http://schemas.microsoft.com/office/drawing/2014/main" id="{AEFF31FB-CF70-7441-ACBA-B9A077C575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5854" y="301993"/>
            <a:ext cx="6572292" cy="3440667"/>
          </a:xfrm>
          <a:prstGeom prst="rect">
            <a:avLst/>
          </a:prstGeom>
        </p:spPr>
      </p:pic>
      <p:pic>
        <p:nvPicPr>
          <p:cNvPr id="7" name="Picture 6">
            <a:extLst>
              <a:ext uri="{FF2B5EF4-FFF2-40B4-BE49-F238E27FC236}">
                <a16:creationId xmlns:a16="http://schemas.microsoft.com/office/drawing/2014/main" id="{3105A330-BFDC-8343-A2E9-B7DDF979344F}"/>
              </a:ext>
            </a:extLst>
          </p:cNvPr>
          <p:cNvPicPr>
            <a:picLocks noChangeAspect="1"/>
          </p:cNvPicPr>
          <p:nvPr/>
        </p:nvPicPr>
        <p:blipFill>
          <a:blip r:embed="rId3"/>
          <a:stretch>
            <a:fillRect/>
          </a:stretch>
        </p:blipFill>
        <p:spPr>
          <a:xfrm>
            <a:off x="2273300" y="4126070"/>
            <a:ext cx="4597400" cy="254000"/>
          </a:xfrm>
          <a:prstGeom prst="rect">
            <a:avLst/>
          </a:prstGeom>
        </p:spPr>
      </p:pic>
    </p:spTree>
    <p:extLst>
      <p:ext uri="{BB962C8B-B14F-4D97-AF65-F5344CB8AC3E}">
        <p14:creationId xmlns:p14="http://schemas.microsoft.com/office/powerpoint/2010/main" val="419340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11</a:t>
            </a:fld>
            <a:endParaRPr lang="en-US" dirty="0"/>
          </a:p>
        </p:txBody>
      </p:sp>
      <p:pic>
        <p:nvPicPr>
          <p:cNvPr id="2" name="Picture 1">
            <a:extLst>
              <a:ext uri="{FF2B5EF4-FFF2-40B4-BE49-F238E27FC236}">
                <a16:creationId xmlns:a16="http://schemas.microsoft.com/office/drawing/2014/main" id="{561DB083-011A-6445-81B6-FC07BF4061BA}"/>
              </a:ext>
            </a:extLst>
          </p:cNvPr>
          <p:cNvPicPr>
            <a:picLocks noChangeAspect="1"/>
          </p:cNvPicPr>
          <p:nvPr/>
        </p:nvPicPr>
        <p:blipFill>
          <a:blip r:embed="rId2"/>
          <a:stretch>
            <a:fillRect/>
          </a:stretch>
        </p:blipFill>
        <p:spPr>
          <a:xfrm>
            <a:off x="825500" y="1682750"/>
            <a:ext cx="7493000" cy="1778000"/>
          </a:xfrm>
          <a:prstGeom prst="rect">
            <a:avLst/>
          </a:prstGeom>
        </p:spPr>
      </p:pic>
    </p:spTree>
    <p:extLst>
      <p:ext uri="{BB962C8B-B14F-4D97-AF65-F5344CB8AC3E}">
        <p14:creationId xmlns:p14="http://schemas.microsoft.com/office/powerpoint/2010/main" val="255311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12</a:t>
            </a:fld>
            <a:endParaRPr lang="en-US" dirty="0"/>
          </a:p>
        </p:txBody>
      </p:sp>
      <p:pic>
        <p:nvPicPr>
          <p:cNvPr id="3" name="Picture 2">
            <a:extLst>
              <a:ext uri="{FF2B5EF4-FFF2-40B4-BE49-F238E27FC236}">
                <a16:creationId xmlns:a16="http://schemas.microsoft.com/office/drawing/2014/main" id="{14F7D886-E270-374F-A1F2-10B289D5F46E}"/>
              </a:ext>
            </a:extLst>
          </p:cNvPr>
          <p:cNvPicPr>
            <a:picLocks noChangeAspect="1"/>
          </p:cNvPicPr>
          <p:nvPr/>
        </p:nvPicPr>
        <p:blipFill>
          <a:blip r:embed="rId2"/>
          <a:stretch>
            <a:fillRect/>
          </a:stretch>
        </p:blipFill>
        <p:spPr>
          <a:xfrm>
            <a:off x="1206500" y="1746250"/>
            <a:ext cx="6731000" cy="1651000"/>
          </a:xfrm>
          <a:prstGeom prst="rect">
            <a:avLst/>
          </a:prstGeom>
        </p:spPr>
      </p:pic>
    </p:spTree>
    <p:extLst>
      <p:ext uri="{BB962C8B-B14F-4D97-AF65-F5344CB8AC3E}">
        <p14:creationId xmlns:p14="http://schemas.microsoft.com/office/powerpoint/2010/main" val="162848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0" y="1645921"/>
            <a:ext cx="9143999" cy="1652692"/>
          </a:xfrm>
        </p:spPr>
        <p:txBody>
          <a:bodyPr/>
          <a:lstStyle/>
          <a:p>
            <a:pPr>
              <a:spcBef>
                <a:spcPts val="0"/>
              </a:spcBef>
              <a:spcAft>
                <a:spcPts val="4200"/>
              </a:spcAft>
            </a:pPr>
            <a:r>
              <a:rPr lang="en-US" sz="3600" b="1" dirty="0"/>
              <a:t>DEMO #3</a:t>
            </a:r>
          </a:p>
          <a:p>
            <a:pPr>
              <a:spcBef>
                <a:spcPts val="0"/>
              </a:spcBef>
              <a:spcAft>
                <a:spcPts val="4200"/>
              </a:spcAft>
            </a:pPr>
            <a:r>
              <a:rPr lang="en-US" sz="3600" dirty="0"/>
              <a:t>real world example</a:t>
            </a:r>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13</a:t>
            </a:fld>
            <a:endParaRPr lang="en-US" dirty="0"/>
          </a:p>
        </p:txBody>
      </p:sp>
    </p:spTree>
    <p:extLst>
      <p:ext uri="{BB962C8B-B14F-4D97-AF65-F5344CB8AC3E}">
        <p14:creationId xmlns:p14="http://schemas.microsoft.com/office/powerpoint/2010/main" val="359286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Code</a:t>
            </a:r>
          </a:p>
        </p:txBody>
      </p:sp>
      <p:sp>
        <p:nvSpPr>
          <p:cNvPr id="3" name="Content Placeholder 2"/>
          <p:cNvSpPr>
            <a:spLocks noGrp="1"/>
          </p:cNvSpPr>
          <p:nvPr>
            <p:ph sz="quarter" idx="10"/>
          </p:nvPr>
        </p:nvSpPr>
        <p:spPr>
          <a:xfrm>
            <a:off x="357188" y="898131"/>
            <a:ext cx="8429625" cy="301753"/>
          </a:xfrm>
        </p:spPr>
        <p:txBody>
          <a:bodyPr/>
          <a:lstStyle/>
          <a:p>
            <a:pPr marL="0" indent="0">
              <a:spcBef>
                <a:spcPts val="0"/>
              </a:spcBef>
              <a:spcAft>
                <a:spcPts val="0"/>
              </a:spcAft>
              <a:buNone/>
            </a:pPr>
            <a:r>
              <a:rPr lang="en-GB" b="1" i="1" dirty="0"/>
              <a:t>Infrastructure as Code </a:t>
            </a:r>
            <a:r>
              <a:rPr lang="en-GB" dirty="0"/>
              <a:t>(</a:t>
            </a:r>
            <a:r>
              <a:rPr lang="en-GB" b="1" dirty="0"/>
              <a:t>IaC</a:t>
            </a:r>
            <a:r>
              <a:rPr lang="en-GB" dirty="0"/>
              <a:t>) is the managing and provisioning of infrastructure through code instead of through manual processes</a:t>
            </a:r>
          </a:p>
        </p:txBody>
      </p:sp>
      <p:sp>
        <p:nvSpPr>
          <p:cNvPr id="4" name="Content Placeholder 2">
            <a:extLst>
              <a:ext uri="{FF2B5EF4-FFF2-40B4-BE49-F238E27FC236}">
                <a16:creationId xmlns:a16="http://schemas.microsoft.com/office/drawing/2014/main" id="{FB89964D-98D0-5D40-9937-1E3D5E824E9E}"/>
              </a:ext>
            </a:extLst>
          </p:cNvPr>
          <p:cNvSpPr txBox="1">
            <a:spLocks/>
          </p:cNvSpPr>
          <p:nvPr/>
        </p:nvSpPr>
        <p:spPr>
          <a:xfrm>
            <a:off x="357187" y="1189535"/>
            <a:ext cx="8429625" cy="226205"/>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b="1" i="1" dirty="0"/>
              <a:t>Pros</a:t>
            </a:r>
            <a:r>
              <a:rPr lang="en-GB" dirty="0"/>
              <a:t>:</a:t>
            </a:r>
            <a:endParaRPr lang="ru-RU" dirty="0"/>
          </a:p>
        </p:txBody>
      </p:sp>
      <p:sp>
        <p:nvSpPr>
          <p:cNvPr id="11" name="Content Placeholder 2">
            <a:extLst>
              <a:ext uri="{FF2B5EF4-FFF2-40B4-BE49-F238E27FC236}">
                <a16:creationId xmlns:a16="http://schemas.microsoft.com/office/drawing/2014/main" id="{94498314-8349-7F45-B9D9-F143D60F6497}"/>
              </a:ext>
            </a:extLst>
          </p:cNvPr>
          <p:cNvSpPr txBox="1">
            <a:spLocks/>
          </p:cNvSpPr>
          <p:nvPr/>
        </p:nvSpPr>
        <p:spPr>
          <a:xfrm>
            <a:off x="342238" y="3112968"/>
            <a:ext cx="8429625" cy="198154"/>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b="1" i="1" dirty="0"/>
              <a:t>Cons</a:t>
            </a:r>
            <a:r>
              <a:rPr lang="en-GB" dirty="0"/>
              <a:t>:</a:t>
            </a:r>
          </a:p>
        </p:txBody>
      </p:sp>
      <p:sp>
        <p:nvSpPr>
          <p:cNvPr id="21" name="Content Placeholder 2">
            <a:extLst>
              <a:ext uri="{FF2B5EF4-FFF2-40B4-BE49-F238E27FC236}">
                <a16:creationId xmlns:a16="http://schemas.microsoft.com/office/drawing/2014/main" id="{2D9B0473-C2A4-E842-9163-5C871AA5C84F}"/>
              </a:ext>
            </a:extLst>
          </p:cNvPr>
          <p:cNvSpPr txBox="1">
            <a:spLocks/>
          </p:cNvSpPr>
          <p:nvPr/>
        </p:nvSpPr>
        <p:spPr>
          <a:xfrm>
            <a:off x="327287" y="1419214"/>
            <a:ext cx="8444576" cy="1594437"/>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spcBef>
                <a:spcPts val="0"/>
              </a:spcBef>
              <a:spcAft>
                <a:spcPts val="0"/>
              </a:spcAft>
              <a:buFont typeface="+mj-lt"/>
              <a:buAutoNum type="arabicPeriod"/>
            </a:pPr>
            <a:r>
              <a:rPr lang="en-GB" dirty="0"/>
              <a:t>I can store/extend/update infrastructure in several lines of code because its files in the repository</a:t>
            </a:r>
          </a:p>
          <a:p>
            <a:pPr marL="228600" indent="-228600">
              <a:spcBef>
                <a:spcPts val="0"/>
              </a:spcBef>
              <a:spcAft>
                <a:spcPts val="0"/>
              </a:spcAft>
              <a:buFont typeface="+mj-lt"/>
              <a:buAutoNum type="arabicPeriod"/>
            </a:pPr>
            <a:r>
              <a:rPr lang="en-GB" dirty="0"/>
              <a:t>I can share my infrastructure with other teams or people</a:t>
            </a:r>
            <a:r>
              <a:rPr lang="en-US" dirty="0"/>
              <a:t>, review and track all changes in one place, add gates and quality/security checks</a:t>
            </a:r>
          </a:p>
          <a:p>
            <a:pPr marL="228600" indent="-228600">
              <a:spcBef>
                <a:spcPts val="0"/>
              </a:spcBef>
              <a:spcAft>
                <a:spcPts val="0"/>
              </a:spcAft>
              <a:buFont typeface="+mj-lt"/>
              <a:buAutoNum type="arabicPeriod"/>
            </a:pPr>
            <a:r>
              <a:rPr lang="en-GB" dirty="0"/>
              <a:t>If something goes wrong, I can re-deploy my infrastructure with several clicks or terminal commands</a:t>
            </a:r>
          </a:p>
          <a:p>
            <a:pPr marL="228600" indent="-228600">
              <a:spcBef>
                <a:spcPts val="0"/>
              </a:spcBef>
              <a:spcAft>
                <a:spcPts val="0"/>
              </a:spcAft>
              <a:buFont typeface="+mj-lt"/>
              <a:buAutoNum type="arabicPeriod"/>
            </a:pPr>
            <a:r>
              <a:rPr lang="en-GB" dirty="0"/>
              <a:t>I can use community examples</a:t>
            </a:r>
          </a:p>
          <a:p>
            <a:pPr marL="228600" indent="-228600">
              <a:spcBef>
                <a:spcPts val="0"/>
              </a:spcBef>
              <a:spcAft>
                <a:spcPts val="0"/>
              </a:spcAft>
              <a:buFont typeface="+mj-lt"/>
              <a:buAutoNum type="arabicPeriod"/>
            </a:pPr>
            <a:r>
              <a:rPr lang="en-GB" dirty="0"/>
              <a:t>I manage different infrastructures at the same approach</a:t>
            </a:r>
          </a:p>
          <a:p>
            <a:pPr marL="228600" indent="-228600">
              <a:spcBef>
                <a:spcPts val="0"/>
              </a:spcBef>
              <a:spcAft>
                <a:spcPts val="0"/>
              </a:spcAft>
              <a:buFont typeface="+mj-lt"/>
              <a:buAutoNum type="arabicPeriod"/>
            </a:pPr>
            <a:r>
              <a:rPr lang="en-GB" dirty="0"/>
              <a:t>My infrastructure is identical every time*</a:t>
            </a:r>
          </a:p>
          <a:p>
            <a:pPr marL="228600" indent="-228600">
              <a:spcBef>
                <a:spcPts val="0"/>
              </a:spcBef>
              <a:spcAft>
                <a:spcPts val="0"/>
              </a:spcAft>
              <a:buFont typeface="+mj-lt"/>
              <a:buAutoNum type="arabicPeriod"/>
            </a:pPr>
            <a:r>
              <a:rPr lang="en-GB" dirty="0"/>
              <a:t>My infrastructure is configurable/scalable*</a:t>
            </a:r>
          </a:p>
          <a:p>
            <a:pPr marL="228600" indent="-228600">
              <a:spcBef>
                <a:spcPts val="0"/>
              </a:spcBef>
              <a:spcAft>
                <a:spcPts val="0"/>
              </a:spcAft>
              <a:buFont typeface="+mj-lt"/>
              <a:buAutoNum type="arabicPeriod"/>
            </a:pPr>
            <a:r>
              <a:rPr lang="en-GB" dirty="0"/>
              <a:t>Human-friendly development language, very well-written and updated documents, easy to understand*</a:t>
            </a:r>
            <a:endParaRPr lang="ru-RU" dirty="0"/>
          </a:p>
        </p:txBody>
      </p:sp>
      <p:sp>
        <p:nvSpPr>
          <p:cNvPr id="22" name="Content Placeholder 2">
            <a:extLst>
              <a:ext uri="{FF2B5EF4-FFF2-40B4-BE49-F238E27FC236}">
                <a16:creationId xmlns:a16="http://schemas.microsoft.com/office/drawing/2014/main" id="{D232C02B-3F92-494D-A1B1-201638E867A1}"/>
              </a:ext>
            </a:extLst>
          </p:cNvPr>
          <p:cNvSpPr txBox="1">
            <a:spLocks/>
          </p:cNvSpPr>
          <p:nvPr/>
        </p:nvSpPr>
        <p:spPr>
          <a:xfrm>
            <a:off x="327287" y="3336784"/>
            <a:ext cx="8444576" cy="1271047"/>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spcBef>
                <a:spcPts val="0"/>
              </a:spcBef>
              <a:spcAft>
                <a:spcPts val="0"/>
              </a:spcAft>
              <a:buFont typeface="+mj-lt"/>
              <a:buAutoNum type="arabicPeriod"/>
            </a:pPr>
            <a:r>
              <a:rPr lang="en-GB" dirty="0"/>
              <a:t>Increase complexity</a:t>
            </a:r>
          </a:p>
          <a:p>
            <a:pPr marL="228600" indent="-228600">
              <a:spcBef>
                <a:spcPts val="0"/>
              </a:spcBef>
              <a:spcAft>
                <a:spcPts val="0"/>
              </a:spcAft>
              <a:buFont typeface="+mj-lt"/>
              <a:buAutoNum type="arabicPeriod"/>
            </a:pPr>
            <a:r>
              <a:rPr lang="en-GB" dirty="0"/>
              <a:t>Dependencies to versions</a:t>
            </a:r>
          </a:p>
          <a:p>
            <a:pPr marL="228600" indent="-228600">
              <a:spcBef>
                <a:spcPts val="0"/>
              </a:spcBef>
              <a:spcAft>
                <a:spcPts val="0"/>
              </a:spcAft>
              <a:buFont typeface="+mj-lt"/>
              <a:buAutoNum type="arabicPeriod"/>
            </a:pPr>
            <a:r>
              <a:rPr lang="en-GB" dirty="0"/>
              <a:t>The changes must be codded, tested, reviewed, and only after that applied</a:t>
            </a:r>
          </a:p>
          <a:p>
            <a:pPr marL="228600" indent="-228600">
              <a:spcBef>
                <a:spcPts val="0"/>
              </a:spcBef>
              <a:spcAft>
                <a:spcPts val="0"/>
              </a:spcAft>
              <a:buFont typeface="+mj-lt"/>
              <a:buAutoNum type="arabicPeriod"/>
            </a:pPr>
            <a:r>
              <a:rPr lang="en-GB" dirty="0"/>
              <a:t>Fails, errors, long run, issues with driver*</a:t>
            </a:r>
          </a:p>
          <a:p>
            <a:pPr marL="228600" indent="-228600">
              <a:spcBef>
                <a:spcPts val="0"/>
              </a:spcBef>
              <a:spcAft>
                <a:spcPts val="0"/>
              </a:spcAft>
              <a:buFont typeface="+mj-lt"/>
              <a:buAutoNum type="arabicPeriod"/>
            </a:pPr>
            <a:r>
              <a:rPr lang="en-GB" dirty="0"/>
              <a:t>Sometimes it's hard to maintain code</a:t>
            </a:r>
          </a:p>
          <a:p>
            <a:pPr marL="228600" indent="-228600">
              <a:spcBef>
                <a:spcPts val="0"/>
              </a:spcBef>
              <a:spcAft>
                <a:spcPts val="0"/>
              </a:spcAft>
              <a:buFont typeface="+mj-lt"/>
              <a:buAutoNum type="arabicPeriod"/>
            </a:pPr>
            <a:r>
              <a:rPr lang="en-GB" dirty="0"/>
              <a:t>New lines in CV : + new language, + new approach, + new process, + new mechanism of use, + new responsibility, support*</a:t>
            </a:r>
          </a:p>
        </p:txBody>
      </p:sp>
    </p:spTree>
    <p:extLst>
      <p:ext uri="{BB962C8B-B14F-4D97-AF65-F5344CB8AC3E}">
        <p14:creationId xmlns:p14="http://schemas.microsoft.com/office/powerpoint/2010/main" val="182448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xEl>
                                              <p:pRg st="1" end="1"/>
                                            </p:txEl>
                                          </p:spTgt>
                                        </p:tgtEl>
                                        <p:attrNameLst>
                                          <p:attrName>style.visibility</p:attrName>
                                        </p:attrNameLst>
                                      </p:cBhvr>
                                      <p:to>
                                        <p:strVal val="visible"/>
                                      </p:to>
                                    </p:set>
                                    <p:animEffect transition="in" filter="fade">
                                      <p:cBhvr>
                                        <p:cTn id="14" dur="1000"/>
                                        <p:tgtEl>
                                          <p:spTgt spid="21">
                                            <p:txEl>
                                              <p:pRg st="1" end="1"/>
                                            </p:txEl>
                                          </p:spTgt>
                                        </p:tgtEl>
                                      </p:cBhvr>
                                    </p:animEffect>
                                    <p:anim calcmode="lin" valueType="num">
                                      <p:cBhvr>
                                        <p:cTn id="15"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fade">
                                      <p:cBhvr>
                                        <p:cTn id="21" dur="1000"/>
                                        <p:tgtEl>
                                          <p:spTgt spid="21">
                                            <p:txEl>
                                              <p:pRg st="2" end="2"/>
                                            </p:txEl>
                                          </p:spTgt>
                                        </p:tgtEl>
                                      </p:cBhvr>
                                    </p:animEffect>
                                    <p:anim calcmode="lin" valueType="num">
                                      <p:cBhvr>
                                        <p:cTn id="22"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
                                            <p:txEl>
                                              <p:pRg st="3" end="3"/>
                                            </p:txEl>
                                          </p:spTgt>
                                        </p:tgtEl>
                                        <p:attrNameLst>
                                          <p:attrName>style.visibility</p:attrName>
                                        </p:attrNameLst>
                                      </p:cBhvr>
                                      <p:to>
                                        <p:strVal val="visible"/>
                                      </p:to>
                                    </p:set>
                                    <p:animEffect transition="in" filter="fade">
                                      <p:cBhvr>
                                        <p:cTn id="28" dur="1000"/>
                                        <p:tgtEl>
                                          <p:spTgt spid="21">
                                            <p:txEl>
                                              <p:pRg st="3" end="3"/>
                                            </p:txEl>
                                          </p:spTgt>
                                        </p:tgtEl>
                                      </p:cBhvr>
                                    </p:animEffect>
                                    <p:anim calcmode="lin" valueType="num">
                                      <p:cBhvr>
                                        <p:cTn id="29" dur="1000" fill="hold"/>
                                        <p:tgtEl>
                                          <p:spTgt spid="2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xEl>
                                              <p:pRg st="4" end="4"/>
                                            </p:txEl>
                                          </p:spTgt>
                                        </p:tgtEl>
                                        <p:attrNameLst>
                                          <p:attrName>style.visibility</p:attrName>
                                        </p:attrNameLst>
                                      </p:cBhvr>
                                      <p:to>
                                        <p:strVal val="visible"/>
                                      </p:to>
                                    </p:set>
                                    <p:animEffect transition="in" filter="fade">
                                      <p:cBhvr>
                                        <p:cTn id="35" dur="1000"/>
                                        <p:tgtEl>
                                          <p:spTgt spid="21">
                                            <p:txEl>
                                              <p:pRg st="4" end="4"/>
                                            </p:txEl>
                                          </p:spTgt>
                                        </p:tgtEl>
                                      </p:cBhvr>
                                    </p:animEffect>
                                    <p:anim calcmode="lin" valueType="num">
                                      <p:cBhvr>
                                        <p:cTn id="36" dur="1000" fill="hold"/>
                                        <p:tgtEl>
                                          <p:spTgt spid="2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1">
                                            <p:txEl>
                                              <p:pRg st="5" end="5"/>
                                            </p:txEl>
                                          </p:spTgt>
                                        </p:tgtEl>
                                        <p:attrNameLst>
                                          <p:attrName>style.visibility</p:attrName>
                                        </p:attrNameLst>
                                      </p:cBhvr>
                                      <p:to>
                                        <p:strVal val="visible"/>
                                      </p:to>
                                    </p:set>
                                    <p:animEffect transition="in" filter="fade">
                                      <p:cBhvr>
                                        <p:cTn id="42" dur="1000"/>
                                        <p:tgtEl>
                                          <p:spTgt spid="21">
                                            <p:txEl>
                                              <p:pRg st="5" end="5"/>
                                            </p:txEl>
                                          </p:spTgt>
                                        </p:tgtEl>
                                      </p:cBhvr>
                                    </p:animEffect>
                                    <p:anim calcmode="lin" valueType="num">
                                      <p:cBhvr>
                                        <p:cTn id="43" dur="1000" fill="hold"/>
                                        <p:tgtEl>
                                          <p:spTgt spid="2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1">
                                            <p:txEl>
                                              <p:pRg st="6" end="6"/>
                                            </p:txEl>
                                          </p:spTgt>
                                        </p:tgtEl>
                                        <p:attrNameLst>
                                          <p:attrName>style.visibility</p:attrName>
                                        </p:attrNameLst>
                                      </p:cBhvr>
                                      <p:to>
                                        <p:strVal val="visible"/>
                                      </p:to>
                                    </p:set>
                                    <p:animEffect transition="in" filter="fade">
                                      <p:cBhvr>
                                        <p:cTn id="49" dur="1000"/>
                                        <p:tgtEl>
                                          <p:spTgt spid="21">
                                            <p:txEl>
                                              <p:pRg st="6" end="6"/>
                                            </p:txEl>
                                          </p:spTgt>
                                        </p:tgtEl>
                                      </p:cBhvr>
                                    </p:animEffect>
                                    <p:anim calcmode="lin" valueType="num">
                                      <p:cBhvr>
                                        <p:cTn id="50" dur="1000" fill="hold"/>
                                        <p:tgtEl>
                                          <p:spTgt spid="2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1">
                                            <p:txEl>
                                              <p:pRg st="7" end="7"/>
                                            </p:txEl>
                                          </p:spTgt>
                                        </p:tgtEl>
                                        <p:attrNameLst>
                                          <p:attrName>style.visibility</p:attrName>
                                        </p:attrNameLst>
                                      </p:cBhvr>
                                      <p:to>
                                        <p:strVal val="visible"/>
                                      </p:to>
                                    </p:set>
                                    <p:animEffect transition="in" filter="fade">
                                      <p:cBhvr>
                                        <p:cTn id="56" dur="1000"/>
                                        <p:tgtEl>
                                          <p:spTgt spid="21">
                                            <p:txEl>
                                              <p:pRg st="7" end="7"/>
                                            </p:txEl>
                                          </p:spTgt>
                                        </p:tgtEl>
                                      </p:cBhvr>
                                    </p:animEffect>
                                    <p:anim calcmode="lin" valueType="num">
                                      <p:cBhvr>
                                        <p:cTn id="57" dur="1000" fill="hold"/>
                                        <p:tgtEl>
                                          <p:spTgt spid="2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2">
                                            <p:txEl>
                                              <p:pRg st="0" end="0"/>
                                            </p:txEl>
                                          </p:spTgt>
                                        </p:tgtEl>
                                        <p:attrNameLst>
                                          <p:attrName>style.visibility</p:attrName>
                                        </p:attrNameLst>
                                      </p:cBhvr>
                                      <p:to>
                                        <p:strVal val="visible"/>
                                      </p:to>
                                    </p:set>
                                    <p:animEffect transition="in" filter="fade">
                                      <p:cBhvr>
                                        <p:cTn id="63" dur="1000"/>
                                        <p:tgtEl>
                                          <p:spTgt spid="22">
                                            <p:txEl>
                                              <p:pRg st="0" end="0"/>
                                            </p:txEl>
                                          </p:spTgt>
                                        </p:tgtEl>
                                      </p:cBhvr>
                                    </p:animEffect>
                                    <p:anim calcmode="lin" valueType="num">
                                      <p:cBhvr>
                                        <p:cTn id="64"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2">
                                            <p:txEl>
                                              <p:pRg st="1" end="1"/>
                                            </p:txEl>
                                          </p:spTgt>
                                        </p:tgtEl>
                                        <p:attrNameLst>
                                          <p:attrName>style.visibility</p:attrName>
                                        </p:attrNameLst>
                                      </p:cBhvr>
                                      <p:to>
                                        <p:strVal val="visible"/>
                                      </p:to>
                                    </p:set>
                                    <p:animEffect transition="in" filter="fade">
                                      <p:cBhvr>
                                        <p:cTn id="70" dur="1000"/>
                                        <p:tgtEl>
                                          <p:spTgt spid="22">
                                            <p:txEl>
                                              <p:pRg st="1" end="1"/>
                                            </p:txEl>
                                          </p:spTgt>
                                        </p:tgtEl>
                                      </p:cBhvr>
                                    </p:animEffect>
                                    <p:anim calcmode="lin" valueType="num">
                                      <p:cBhvr>
                                        <p:cTn id="71"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2">
                                            <p:txEl>
                                              <p:pRg st="2" end="2"/>
                                            </p:txEl>
                                          </p:spTgt>
                                        </p:tgtEl>
                                        <p:attrNameLst>
                                          <p:attrName>style.visibility</p:attrName>
                                        </p:attrNameLst>
                                      </p:cBhvr>
                                      <p:to>
                                        <p:strVal val="visible"/>
                                      </p:to>
                                    </p:set>
                                    <p:animEffect transition="in" filter="fade">
                                      <p:cBhvr>
                                        <p:cTn id="77" dur="1000"/>
                                        <p:tgtEl>
                                          <p:spTgt spid="22">
                                            <p:txEl>
                                              <p:pRg st="2" end="2"/>
                                            </p:txEl>
                                          </p:spTgt>
                                        </p:tgtEl>
                                      </p:cBhvr>
                                    </p:animEffect>
                                    <p:anim calcmode="lin" valueType="num">
                                      <p:cBhvr>
                                        <p:cTn id="7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2">
                                            <p:txEl>
                                              <p:pRg st="3" end="3"/>
                                            </p:txEl>
                                          </p:spTgt>
                                        </p:tgtEl>
                                        <p:attrNameLst>
                                          <p:attrName>style.visibility</p:attrName>
                                        </p:attrNameLst>
                                      </p:cBhvr>
                                      <p:to>
                                        <p:strVal val="visible"/>
                                      </p:to>
                                    </p:set>
                                    <p:animEffect transition="in" filter="fade">
                                      <p:cBhvr>
                                        <p:cTn id="84" dur="1000"/>
                                        <p:tgtEl>
                                          <p:spTgt spid="22">
                                            <p:txEl>
                                              <p:pRg st="3" end="3"/>
                                            </p:txEl>
                                          </p:spTgt>
                                        </p:tgtEl>
                                      </p:cBhvr>
                                    </p:animEffect>
                                    <p:anim calcmode="lin" valueType="num">
                                      <p:cBhvr>
                                        <p:cTn id="85"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86"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2">
                                            <p:txEl>
                                              <p:pRg st="4" end="4"/>
                                            </p:txEl>
                                          </p:spTgt>
                                        </p:tgtEl>
                                        <p:attrNameLst>
                                          <p:attrName>style.visibility</p:attrName>
                                        </p:attrNameLst>
                                      </p:cBhvr>
                                      <p:to>
                                        <p:strVal val="visible"/>
                                      </p:to>
                                    </p:set>
                                    <p:animEffect transition="in" filter="fade">
                                      <p:cBhvr>
                                        <p:cTn id="91" dur="1000"/>
                                        <p:tgtEl>
                                          <p:spTgt spid="22">
                                            <p:txEl>
                                              <p:pRg st="4" end="4"/>
                                            </p:txEl>
                                          </p:spTgt>
                                        </p:tgtEl>
                                      </p:cBhvr>
                                    </p:animEffect>
                                    <p:anim calcmode="lin" valueType="num">
                                      <p:cBhvr>
                                        <p:cTn id="92"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93"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22">
                                            <p:txEl>
                                              <p:pRg st="5" end="5"/>
                                            </p:txEl>
                                          </p:spTgt>
                                        </p:tgtEl>
                                        <p:attrNameLst>
                                          <p:attrName>style.visibility</p:attrName>
                                        </p:attrNameLst>
                                      </p:cBhvr>
                                      <p:to>
                                        <p:strVal val="visible"/>
                                      </p:to>
                                    </p:set>
                                    <p:animEffect transition="in" filter="fade">
                                      <p:cBhvr>
                                        <p:cTn id="98" dur="1000"/>
                                        <p:tgtEl>
                                          <p:spTgt spid="22">
                                            <p:txEl>
                                              <p:pRg st="5" end="5"/>
                                            </p:txEl>
                                          </p:spTgt>
                                        </p:tgtEl>
                                      </p:cBhvr>
                                    </p:animEffect>
                                    <p:anim calcmode="lin" valueType="num">
                                      <p:cBhvr>
                                        <p:cTn id="9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10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Alternatives and similar tools</a:t>
            </a:r>
          </a:p>
        </p:txBody>
      </p:sp>
      <p:sp>
        <p:nvSpPr>
          <p:cNvPr id="8" name="Content Placeholder 7"/>
          <p:cNvSpPr>
            <a:spLocks noGrp="1"/>
          </p:cNvSpPr>
          <p:nvPr>
            <p:ph sz="quarter" idx="10"/>
          </p:nvPr>
        </p:nvSpPr>
        <p:spPr>
          <a:xfrm>
            <a:off x="357189" y="1079499"/>
            <a:ext cx="3255806" cy="3559407"/>
          </a:xfrm>
        </p:spPr>
        <p:txBody>
          <a:bodyPr/>
          <a:lstStyle/>
          <a:p>
            <a:pPr marL="0" indent="0">
              <a:spcBef>
                <a:spcPts val="0"/>
              </a:spcBef>
              <a:spcAft>
                <a:spcPts val="0"/>
              </a:spcAft>
              <a:buNone/>
            </a:pPr>
            <a:r>
              <a:rPr lang="en-GB" dirty="0"/>
              <a:t>Google know about:</a:t>
            </a:r>
          </a:p>
          <a:p>
            <a:pPr marL="228600" indent="-228600">
              <a:spcBef>
                <a:spcPts val="0"/>
              </a:spcBef>
              <a:spcAft>
                <a:spcPts val="0"/>
              </a:spcAft>
              <a:buAutoNum type="arabicPeriod"/>
            </a:pPr>
            <a:r>
              <a:rPr lang="en-GB" dirty="0"/>
              <a:t>Azure ARM templates </a:t>
            </a:r>
            <a:r>
              <a:rPr lang="en-GB" dirty="0">
                <a:hlinkClick r:id="rId2"/>
              </a:rPr>
              <a:t>link</a:t>
            </a:r>
            <a:endParaRPr lang="en-GB" dirty="0"/>
          </a:p>
          <a:p>
            <a:pPr marL="228600" indent="-228600">
              <a:spcBef>
                <a:spcPts val="0"/>
              </a:spcBef>
              <a:spcAft>
                <a:spcPts val="0"/>
              </a:spcAft>
              <a:buAutoNum type="arabicPeriod"/>
            </a:pPr>
            <a:r>
              <a:rPr lang="en-GB" dirty="0"/>
              <a:t>Azure CLI </a:t>
            </a:r>
            <a:r>
              <a:rPr lang="en-GB" dirty="0">
                <a:hlinkClick r:id="rId3"/>
              </a:rPr>
              <a:t>link</a:t>
            </a:r>
            <a:endParaRPr lang="en-GB" dirty="0"/>
          </a:p>
          <a:p>
            <a:pPr marL="228600" indent="-228600">
              <a:spcBef>
                <a:spcPts val="0"/>
              </a:spcBef>
              <a:spcAft>
                <a:spcPts val="0"/>
              </a:spcAft>
              <a:buAutoNum type="arabicPeriod"/>
            </a:pPr>
            <a:r>
              <a:rPr lang="en-GB" dirty="0"/>
              <a:t>Bicep by Microsoft </a:t>
            </a:r>
            <a:r>
              <a:rPr lang="en-GB" dirty="0">
                <a:hlinkClick r:id="rId4"/>
              </a:rPr>
              <a:t>link</a:t>
            </a:r>
            <a:endParaRPr lang="en-GB" dirty="0"/>
          </a:p>
          <a:p>
            <a:pPr marL="228600" indent="-228600">
              <a:spcBef>
                <a:spcPts val="0"/>
              </a:spcBef>
              <a:spcAft>
                <a:spcPts val="0"/>
              </a:spcAft>
              <a:buAutoNum type="arabicPeriod"/>
            </a:pPr>
            <a:r>
              <a:rPr lang="en-GB" dirty="0"/>
              <a:t>Ansible </a:t>
            </a:r>
            <a:r>
              <a:rPr lang="en-GB" dirty="0">
                <a:hlinkClick r:id="rId5"/>
              </a:rPr>
              <a:t>link</a:t>
            </a:r>
            <a:r>
              <a:rPr lang="en-GB" dirty="0"/>
              <a:t>, </a:t>
            </a:r>
            <a:r>
              <a:rPr lang="en-GB" dirty="0">
                <a:hlinkClick r:id="rId6"/>
              </a:rPr>
              <a:t>link</a:t>
            </a:r>
            <a:endParaRPr lang="en-GB" dirty="0"/>
          </a:p>
          <a:p>
            <a:pPr marL="228600" indent="-228600">
              <a:spcBef>
                <a:spcPts val="0"/>
              </a:spcBef>
              <a:spcAft>
                <a:spcPts val="0"/>
              </a:spcAft>
              <a:buAutoNum type="arabicPeriod"/>
            </a:pPr>
            <a:r>
              <a:rPr lang="en-GB" dirty="0"/>
              <a:t>Packer by HashiCorp </a:t>
            </a:r>
            <a:r>
              <a:rPr lang="en-GB" dirty="0">
                <a:hlinkClick r:id="rId7"/>
              </a:rPr>
              <a:t>link</a:t>
            </a:r>
            <a:endParaRPr lang="en-GB" dirty="0"/>
          </a:p>
          <a:p>
            <a:pPr marL="228600" indent="-228600">
              <a:spcBef>
                <a:spcPts val="0"/>
              </a:spcBef>
              <a:spcAft>
                <a:spcPts val="0"/>
              </a:spcAft>
              <a:buAutoNum type="arabicPeriod"/>
            </a:pPr>
            <a:r>
              <a:rPr lang="en-GB" dirty="0"/>
              <a:t>Pulumi </a:t>
            </a:r>
            <a:r>
              <a:rPr lang="en-GB" dirty="0">
                <a:hlinkClick r:id="rId8"/>
              </a:rPr>
              <a:t>link</a:t>
            </a:r>
            <a:endParaRPr lang="en-GB" dirty="0"/>
          </a:p>
          <a:p>
            <a:pPr marL="228600" indent="-228600">
              <a:spcBef>
                <a:spcPts val="0"/>
              </a:spcBef>
              <a:spcAft>
                <a:spcPts val="0"/>
              </a:spcAft>
              <a:buAutoNum type="arabicPeriod"/>
            </a:pPr>
            <a:r>
              <a:rPr lang="en-GB" dirty="0"/>
              <a:t>SaltStack </a:t>
            </a:r>
            <a:r>
              <a:rPr lang="en-GB" dirty="0">
                <a:hlinkClick r:id="rId9"/>
              </a:rPr>
              <a:t>link</a:t>
            </a:r>
            <a:endParaRPr lang="en-GB" dirty="0"/>
          </a:p>
          <a:p>
            <a:pPr marL="228600" indent="-228600">
              <a:spcBef>
                <a:spcPts val="0"/>
              </a:spcBef>
              <a:spcAft>
                <a:spcPts val="0"/>
              </a:spcAft>
              <a:buAutoNum type="arabicPeriod"/>
            </a:pPr>
            <a:r>
              <a:rPr lang="en-GB" dirty="0"/>
              <a:t>Azure Automation </a:t>
            </a:r>
            <a:r>
              <a:rPr lang="en-GB" dirty="0">
                <a:hlinkClick r:id="rId10"/>
              </a:rPr>
              <a:t>link</a:t>
            </a:r>
            <a:endParaRPr lang="en-GB" dirty="0"/>
          </a:p>
          <a:p>
            <a:pPr marL="228600" indent="-228600">
              <a:spcBef>
                <a:spcPts val="0"/>
              </a:spcBef>
              <a:spcAft>
                <a:spcPts val="0"/>
              </a:spcAft>
              <a:buAutoNum type="arabicPeriod"/>
            </a:pPr>
            <a:r>
              <a:rPr lang="en-GB" dirty="0"/>
              <a:t>Chef </a:t>
            </a:r>
            <a:r>
              <a:rPr lang="en-GB" dirty="0">
                <a:hlinkClick r:id="rId11"/>
              </a:rPr>
              <a:t>link</a:t>
            </a:r>
            <a:endParaRPr lang="en-GB" dirty="0"/>
          </a:p>
          <a:p>
            <a:pPr marL="228600" indent="-228600">
              <a:spcBef>
                <a:spcPts val="0"/>
              </a:spcBef>
              <a:spcAft>
                <a:spcPts val="0"/>
              </a:spcAft>
              <a:buAutoNum type="arabicPeriod"/>
            </a:pPr>
            <a:r>
              <a:rPr lang="en-GB" dirty="0"/>
              <a:t>vRealize Automation </a:t>
            </a:r>
            <a:r>
              <a:rPr lang="en-GB" dirty="0">
                <a:hlinkClick r:id="rId12"/>
              </a:rPr>
              <a:t>link</a:t>
            </a:r>
            <a:endParaRPr lang="en-GB" dirty="0"/>
          </a:p>
          <a:p>
            <a:pPr marL="228600" indent="-228600">
              <a:spcBef>
                <a:spcPts val="0"/>
              </a:spcBef>
              <a:spcAft>
                <a:spcPts val="0"/>
              </a:spcAft>
              <a:buAutoNum type="arabicPeriod"/>
            </a:pPr>
            <a:r>
              <a:rPr lang="en-GB" dirty="0"/>
              <a:t>Google Cloud Deployment Manager </a:t>
            </a:r>
            <a:r>
              <a:rPr lang="en-GB" dirty="0">
                <a:hlinkClick r:id="rId13"/>
              </a:rPr>
              <a:t>link</a:t>
            </a:r>
            <a:endParaRPr lang="en-GB" dirty="0"/>
          </a:p>
          <a:p>
            <a:pPr marL="228600" indent="-228600">
              <a:spcBef>
                <a:spcPts val="0"/>
              </a:spcBef>
              <a:spcAft>
                <a:spcPts val="0"/>
              </a:spcAft>
              <a:buFont typeface="Arial" panose="020B0604020202020204" pitchFamily="34" charset="0"/>
              <a:buAutoNum type="arabicPeriod"/>
            </a:pPr>
            <a:r>
              <a:rPr lang="en-GB" dirty="0"/>
              <a:t>AWS Service Catalog </a:t>
            </a:r>
            <a:r>
              <a:rPr lang="en-GB" dirty="0">
                <a:hlinkClick r:id="rId14"/>
              </a:rPr>
              <a:t>link</a:t>
            </a:r>
            <a:r>
              <a:rPr lang="en-GB" dirty="0"/>
              <a:t> / AWS Cloud​Formation </a:t>
            </a:r>
            <a:r>
              <a:rPr lang="en-GB" dirty="0">
                <a:hlinkClick r:id="rId15"/>
              </a:rPr>
              <a:t>link</a:t>
            </a:r>
            <a:endParaRPr lang="en-GB" dirty="0"/>
          </a:p>
          <a:p>
            <a:pPr marL="228600" indent="-228600">
              <a:spcBef>
                <a:spcPts val="0"/>
              </a:spcBef>
              <a:spcAft>
                <a:spcPts val="0"/>
              </a:spcAft>
              <a:buAutoNum type="arabicPeriod"/>
            </a:pPr>
            <a:r>
              <a:rPr lang="en-GB" dirty="0"/>
              <a:t>Puppet </a:t>
            </a:r>
            <a:r>
              <a:rPr lang="en-GB" dirty="0">
                <a:hlinkClick r:id="rId16"/>
              </a:rPr>
              <a:t>link</a:t>
            </a:r>
            <a:endParaRPr lang="en-US" dirty="0"/>
          </a:p>
          <a:p>
            <a:pPr marL="228600" indent="-228600">
              <a:spcBef>
                <a:spcPts val="0"/>
              </a:spcBef>
              <a:spcAft>
                <a:spcPts val="0"/>
              </a:spcAft>
              <a:buAutoNum type="arabicPeriod"/>
            </a:pPr>
            <a:r>
              <a:rPr lang="en-GB" dirty="0"/>
              <a:t>Vagrant by HashiCorp </a:t>
            </a:r>
            <a:r>
              <a:rPr lang="en-GB" dirty="0">
                <a:hlinkClick r:id="rId17"/>
              </a:rPr>
              <a:t>link</a:t>
            </a:r>
            <a:endParaRPr lang="en-GB" dirty="0"/>
          </a:p>
          <a:p>
            <a:pPr marL="228600" indent="-228600">
              <a:spcBef>
                <a:spcPts val="0"/>
              </a:spcBef>
              <a:spcAft>
                <a:spcPts val="0"/>
              </a:spcAft>
              <a:buAutoNum type="arabicPeriod"/>
            </a:pPr>
            <a:r>
              <a:rPr lang="en-GB" dirty="0"/>
              <a:t>Cisco Intersight </a:t>
            </a:r>
            <a:r>
              <a:rPr lang="en-GB" dirty="0">
                <a:hlinkClick r:id="rId18"/>
              </a:rPr>
              <a:t>link</a:t>
            </a:r>
            <a:endParaRPr lang="en-GB" dirty="0"/>
          </a:p>
          <a:p>
            <a:pPr marL="228600" indent="-228600">
              <a:spcBef>
                <a:spcPts val="0"/>
              </a:spcBef>
              <a:spcAft>
                <a:spcPts val="0"/>
              </a:spcAft>
              <a:buAutoNum type="arabicPeriod"/>
            </a:pPr>
            <a:r>
              <a:rPr lang="en-GB" dirty="0"/>
              <a:t>…</a:t>
            </a:r>
          </a:p>
          <a:p>
            <a:pPr marL="228600" indent="-228600">
              <a:spcBef>
                <a:spcPts val="0"/>
              </a:spcBef>
              <a:spcAft>
                <a:spcPts val="0"/>
              </a:spcAft>
              <a:buAutoNum type="arabicPeriod"/>
            </a:pPr>
            <a:endParaRPr lang="en-GB" dirty="0"/>
          </a:p>
        </p:txBody>
      </p:sp>
      <p:sp>
        <p:nvSpPr>
          <p:cNvPr id="5" name="Slide Number Placeholder 4">
            <a:extLst>
              <a:ext uri="{FF2B5EF4-FFF2-40B4-BE49-F238E27FC236}">
                <a16:creationId xmlns:a16="http://schemas.microsoft.com/office/drawing/2014/main" id="{A0B887B2-5B81-1D4E-A26D-E8BF86D8C354}"/>
              </a:ext>
            </a:extLst>
          </p:cNvPr>
          <p:cNvSpPr>
            <a:spLocks noGrp="1"/>
          </p:cNvSpPr>
          <p:nvPr>
            <p:ph type="sldNum" sz="quarter" idx="4"/>
          </p:nvPr>
        </p:nvSpPr>
        <p:spPr/>
        <p:txBody>
          <a:bodyPr/>
          <a:lstStyle/>
          <a:p>
            <a:fld id="{3A707DD9-E92B-45E8-BE0A-E6B2EDF345EB}" type="slidenum">
              <a:rPr lang="en-US" smtClean="0"/>
              <a:pPr/>
              <a:t>15</a:t>
            </a:fld>
            <a:endParaRPr lang="en-US"/>
          </a:p>
        </p:txBody>
      </p:sp>
      <p:pic>
        <p:nvPicPr>
          <p:cNvPr id="4" name="Picture 3">
            <a:extLst>
              <a:ext uri="{FF2B5EF4-FFF2-40B4-BE49-F238E27FC236}">
                <a16:creationId xmlns:a16="http://schemas.microsoft.com/office/drawing/2014/main" id="{559153E9-9CD7-7741-AD4B-B82F8E309191}"/>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900326" y="754877"/>
            <a:ext cx="2191284" cy="1282080"/>
          </a:xfrm>
          <a:prstGeom prst="rect">
            <a:avLst/>
          </a:prstGeom>
        </p:spPr>
      </p:pic>
      <p:pic>
        <p:nvPicPr>
          <p:cNvPr id="11" name="Picture 10">
            <a:extLst>
              <a:ext uri="{FF2B5EF4-FFF2-40B4-BE49-F238E27FC236}">
                <a16:creationId xmlns:a16="http://schemas.microsoft.com/office/drawing/2014/main" id="{2A43C48A-912A-F24B-A8BC-D3F07D68E961}"/>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286885" y="2078727"/>
            <a:ext cx="784018" cy="784018"/>
          </a:xfrm>
          <a:prstGeom prst="rect">
            <a:avLst/>
          </a:prstGeom>
        </p:spPr>
      </p:pic>
      <p:pic>
        <p:nvPicPr>
          <p:cNvPr id="12" name="Picture 11">
            <a:extLst>
              <a:ext uri="{FF2B5EF4-FFF2-40B4-BE49-F238E27FC236}">
                <a16:creationId xmlns:a16="http://schemas.microsoft.com/office/drawing/2014/main" id="{A7335DBE-1E0C-C045-B77F-82725D7E62CC}"/>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659771" y="3824604"/>
            <a:ext cx="711138" cy="875292"/>
          </a:xfrm>
          <a:prstGeom prst="rect">
            <a:avLst/>
          </a:prstGeom>
        </p:spPr>
      </p:pic>
      <p:pic>
        <p:nvPicPr>
          <p:cNvPr id="13" name="Picture 12">
            <a:extLst>
              <a:ext uri="{FF2B5EF4-FFF2-40B4-BE49-F238E27FC236}">
                <a16:creationId xmlns:a16="http://schemas.microsoft.com/office/drawing/2014/main" id="{465988D0-DE57-8042-B807-71756D340ABD}"/>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15595" y="3612927"/>
            <a:ext cx="1562865" cy="713964"/>
          </a:xfrm>
          <a:prstGeom prst="rect">
            <a:avLst/>
          </a:prstGeom>
        </p:spPr>
      </p:pic>
      <p:pic>
        <p:nvPicPr>
          <p:cNvPr id="14" name="Picture 13">
            <a:extLst>
              <a:ext uri="{FF2B5EF4-FFF2-40B4-BE49-F238E27FC236}">
                <a16:creationId xmlns:a16="http://schemas.microsoft.com/office/drawing/2014/main" id="{1ABFEBBB-FD55-144B-B056-711497254211}"/>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545256" y="2586781"/>
            <a:ext cx="1853351" cy="462248"/>
          </a:xfrm>
          <a:prstGeom prst="rect">
            <a:avLst/>
          </a:prstGeom>
        </p:spPr>
      </p:pic>
      <p:pic>
        <p:nvPicPr>
          <p:cNvPr id="15" name="Picture 14">
            <a:extLst>
              <a:ext uri="{FF2B5EF4-FFF2-40B4-BE49-F238E27FC236}">
                <a16:creationId xmlns:a16="http://schemas.microsoft.com/office/drawing/2014/main" id="{47BD572E-78C4-BB4E-B2AB-1AF0317481B1}"/>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396025" y="489365"/>
            <a:ext cx="2064248" cy="1238549"/>
          </a:xfrm>
          <a:prstGeom prst="rect">
            <a:avLst/>
          </a:prstGeom>
        </p:spPr>
      </p:pic>
      <p:pic>
        <p:nvPicPr>
          <p:cNvPr id="16" name="Picture 15">
            <a:extLst>
              <a:ext uri="{FF2B5EF4-FFF2-40B4-BE49-F238E27FC236}">
                <a16:creationId xmlns:a16="http://schemas.microsoft.com/office/drawing/2014/main" id="{C4617787-4BB8-0749-93A7-15573B5AD936}"/>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195043" y="2840157"/>
            <a:ext cx="1564124" cy="784017"/>
          </a:xfrm>
          <a:prstGeom prst="rect">
            <a:avLst/>
          </a:prstGeom>
        </p:spPr>
      </p:pic>
      <p:pic>
        <p:nvPicPr>
          <p:cNvPr id="17" name="Picture 16">
            <a:extLst>
              <a:ext uri="{FF2B5EF4-FFF2-40B4-BE49-F238E27FC236}">
                <a16:creationId xmlns:a16="http://schemas.microsoft.com/office/drawing/2014/main" id="{7B1BA861-5A01-B341-A1AF-80C54F2F1D9C}"/>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3131233" y="787735"/>
            <a:ext cx="1018879" cy="1090379"/>
          </a:xfrm>
          <a:prstGeom prst="rect">
            <a:avLst/>
          </a:prstGeom>
        </p:spPr>
      </p:pic>
      <p:pic>
        <p:nvPicPr>
          <p:cNvPr id="18" name="Picture 17">
            <a:extLst>
              <a:ext uri="{FF2B5EF4-FFF2-40B4-BE49-F238E27FC236}">
                <a16:creationId xmlns:a16="http://schemas.microsoft.com/office/drawing/2014/main" id="{D11F3254-8050-2740-A795-140F076A99A6}"/>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8282065" y="2989123"/>
            <a:ext cx="876342" cy="875292"/>
          </a:xfrm>
          <a:prstGeom prst="rect">
            <a:avLst/>
          </a:prstGeom>
        </p:spPr>
      </p:pic>
      <p:pic>
        <p:nvPicPr>
          <p:cNvPr id="19" name="Picture 18">
            <a:extLst>
              <a:ext uri="{FF2B5EF4-FFF2-40B4-BE49-F238E27FC236}">
                <a16:creationId xmlns:a16="http://schemas.microsoft.com/office/drawing/2014/main" id="{CA0A79E6-E8FC-D44C-97BF-A97B7695A8D0}"/>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4454023" y="3162515"/>
            <a:ext cx="846527" cy="846527"/>
          </a:xfrm>
          <a:prstGeom prst="rect">
            <a:avLst/>
          </a:prstGeom>
        </p:spPr>
      </p:pic>
      <p:pic>
        <p:nvPicPr>
          <p:cNvPr id="20" name="Picture 19">
            <a:extLst>
              <a:ext uri="{FF2B5EF4-FFF2-40B4-BE49-F238E27FC236}">
                <a16:creationId xmlns:a16="http://schemas.microsoft.com/office/drawing/2014/main" id="{39EC5A13-C6BF-0F45-982F-61DE1884BFD5}"/>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5336418" y="2073446"/>
            <a:ext cx="2599955" cy="415176"/>
          </a:xfrm>
          <a:prstGeom prst="rect">
            <a:avLst/>
          </a:prstGeom>
        </p:spPr>
      </p:pic>
      <p:pic>
        <p:nvPicPr>
          <p:cNvPr id="21" name="Picture 20">
            <a:extLst>
              <a:ext uri="{FF2B5EF4-FFF2-40B4-BE49-F238E27FC236}">
                <a16:creationId xmlns:a16="http://schemas.microsoft.com/office/drawing/2014/main" id="{CB6B14E5-C307-9645-A753-281019B17F5E}"/>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6688003" y="2795794"/>
            <a:ext cx="1579632" cy="556882"/>
          </a:xfrm>
          <a:prstGeom prst="rect">
            <a:avLst/>
          </a:prstGeom>
        </p:spPr>
      </p:pic>
      <p:pic>
        <p:nvPicPr>
          <p:cNvPr id="22" name="Picture 21">
            <a:extLst>
              <a:ext uri="{FF2B5EF4-FFF2-40B4-BE49-F238E27FC236}">
                <a16:creationId xmlns:a16="http://schemas.microsoft.com/office/drawing/2014/main" id="{C49F613A-A3CE-7C4E-A638-A6220DDB4BC9}"/>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380818" y="3596896"/>
            <a:ext cx="1028646" cy="1282080"/>
          </a:xfrm>
          <a:prstGeom prst="rect">
            <a:avLst/>
          </a:prstGeom>
        </p:spPr>
      </p:pic>
      <p:pic>
        <p:nvPicPr>
          <p:cNvPr id="23" name="Picture 22">
            <a:extLst>
              <a:ext uri="{FF2B5EF4-FFF2-40B4-BE49-F238E27FC236}">
                <a16:creationId xmlns:a16="http://schemas.microsoft.com/office/drawing/2014/main" id="{8F97B082-2B0F-544F-8C8D-0FAC98D789B6}"/>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4221222" y="1535439"/>
            <a:ext cx="971283" cy="976996"/>
          </a:xfrm>
          <a:prstGeom prst="rect">
            <a:avLst/>
          </a:prstGeom>
        </p:spPr>
      </p:pic>
      <p:pic>
        <p:nvPicPr>
          <p:cNvPr id="24" name="Picture 23">
            <a:extLst>
              <a:ext uri="{FF2B5EF4-FFF2-40B4-BE49-F238E27FC236}">
                <a16:creationId xmlns:a16="http://schemas.microsoft.com/office/drawing/2014/main" id="{4D3DF850-650C-DC45-85D7-15413F382332}"/>
              </a:ext>
            </a:extLst>
          </p:cNvPr>
          <p:cNvPicPr>
            <a:picLocks noChangeAspect="1"/>
          </p:cNvPicPr>
          <p:nvPr/>
        </p:nvPicPr>
        <p:blipFill>
          <a:blip r:embed="rId33"/>
          <a:stretch>
            <a:fillRect/>
          </a:stretch>
        </p:blipFill>
        <p:spPr>
          <a:xfrm>
            <a:off x="4825249" y="4047788"/>
            <a:ext cx="812800" cy="812800"/>
          </a:xfrm>
          <a:prstGeom prst="rect">
            <a:avLst/>
          </a:prstGeom>
        </p:spPr>
      </p:pic>
    </p:spTree>
    <p:extLst>
      <p:ext uri="{BB962C8B-B14F-4D97-AF65-F5344CB8AC3E}">
        <p14:creationId xmlns:p14="http://schemas.microsoft.com/office/powerpoint/2010/main" val="1741000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Why Terraform?</a:t>
            </a:r>
          </a:p>
        </p:txBody>
      </p:sp>
      <p:sp>
        <p:nvSpPr>
          <p:cNvPr id="9" name="Content Placeholder 8"/>
          <p:cNvSpPr>
            <a:spLocks noGrp="1"/>
          </p:cNvSpPr>
          <p:nvPr>
            <p:ph sz="quarter" idx="11"/>
          </p:nvPr>
        </p:nvSpPr>
        <p:spPr>
          <a:xfrm>
            <a:off x="4257640" y="1984777"/>
            <a:ext cx="4415535" cy="1732156"/>
          </a:xfrm>
        </p:spPr>
        <p:txBody>
          <a:bodyPr/>
          <a:lstStyle/>
          <a:p>
            <a:pPr marL="0" indent="0" algn="just">
              <a:buNone/>
            </a:pPr>
            <a:r>
              <a:rPr lang="en-GB" dirty="0"/>
              <a:t>Terraform provides a flexible abstraction of resources and providers. This model allows for representing everything from physical hardware, virtual machines, and containers, to email and DNS providers. Because of this flexibility, Terraform can be used to solve many different problems. This means there are a number of existing tools that overlap with the capabilities of Terraform. We compare Terraform to a number of these tools, but it should be noted that Terraform is not mutually exclusive with other systems. It can be used to manage a single application, or the entire datacentre.</a:t>
            </a:r>
            <a:endParaRPr lang="en-GB" b="1" dirty="0"/>
          </a:p>
          <a:p>
            <a:pPr algn="just"/>
            <a:endParaRPr lang="en-GB" dirty="0"/>
          </a:p>
        </p:txBody>
      </p:sp>
      <p:sp>
        <p:nvSpPr>
          <p:cNvPr id="5" name="Slide Number Placeholder 4">
            <a:extLst>
              <a:ext uri="{FF2B5EF4-FFF2-40B4-BE49-F238E27FC236}">
                <a16:creationId xmlns:a16="http://schemas.microsoft.com/office/drawing/2014/main" id="{A0B887B2-5B81-1D4E-A26D-E8BF86D8C354}"/>
              </a:ext>
            </a:extLst>
          </p:cNvPr>
          <p:cNvSpPr>
            <a:spLocks noGrp="1"/>
          </p:cNvSpPr>
          <p:nvPr>
            <p:ph type="sldNum" sz="quarter" idx="4"/>
          </p:nvPr>
        </p:nvSpPr>
        <p:spPr/>
        <p:txBody>
          <a:bodyPr/>
          <a:lstStyle/>
          <a:p>
            <a:fld id="{3A707DD9-E92B-45E8-BE0A-E6B2EDF345EB}" type="slidenum">
              <a:rPr lang="en-US" smtClean="0"/>
              <a:pPr/>
              <a:t>16</a:t>
            </a:fld>
            <a:endParaRPr lang="en-US" dirty="0"/>
          </a:p>
        </p:txBody>
      </p:sp>
      <p:sp>
        <p:nvSpPr>
          <p:cNvPr id="3" name="Content Placeholder 2">
            <a:extLst>
              <a:ext uri="{FF2B5EF4-FFF2-40B4-BE49-F238E27FC236}">
                <a16:creationId xmlns:a16="http://schemas.microsoft.com/office/drawing/2014/main" id="{C37CB93F-444D-AE40-81FD-64BF682ED7FC}"/>
              </a:ext>
            </a:extLst>
          </p:cNvPr>
          <p:cNvSpPr>
            <a:spLocks noGrp="1"/>
          </p:cNvSpPr>
          <p:nvPr>
            <p:ph sz="quarter" idx="10"/>
          </p:nvPr>
        </p:nvSpPr>
        <p:spPr>
          <a:xfrm>
            <a:off x="357189" y="801049"/>
            <a:ext cx="3330148" cy="2441878"/>
          </a:xfrm>
        </p:spPr>
        <p:txBody>
          <a:bodyPr/>
          <a:lstStyle/>
          <a:p>
            <a:r>
              <a:rPr lang="en-US" dirty="0"/>
              <a:t>Opensource</a:t>
            </a:r>
            <a:endParaRPr lang="ru-RU" dirty="0"/>
          </a:p>
          <a:p>
            <a:r>
              <a:rPr lang="en-GB" dirty="0"/>
              <a:t>Mature and Cutting Edge</a:t>
            </a:r>
            <a:endParaRPr lang="en-US" dirty="0"/>
          </a:p>
          <a:p>
            <a:r>
              <a:rPr lang="en-GB" dirty="0"/>
              <a:t>Provisioning tool</a:t>
            </a:r>
          </a:p>
          <a:p>
            <a:r>
              <a:rPr lang="en-GB" dirty="0"/>
              <a:t>Cloud agnostic</a:t>
            </a:r>
            <a:r>
              <a:rPr lang="ru-RU" dirty="0"/>
              <a:t> </a:t>
            </a:r>
            <a:r>
              <a:rPr lang="en-US" dirty="0"/>
              <a:t>syntax</a:t>
            </a:r>
            <a:endParaRPr lang="en-GB" dirty="0"/>
          </a:p>
          <a:p>
            <a:r>
              <a:rPr lang="en-US" dirty="0"/>
              <a:t>State instead Master server/Agent</a:t>
            </a:r>
            <a:endParaRPr lang="en-GB" dirty="0"/>
          </a:p>
          <a:p>
            <a:r>
              <a:rPr lang="en-GB" dirty="0"/>
              <a:t>Large community</a:t>
            </a:r>
          </a:p>
          <a:p>
            <a:r>
              <a:rPr lang="en-GB" dirty="0"/>
              <a:t>Declarative syntax (vs procedural)</a:t>
            </a:r>
          </a:p>
          <a:p>
            <a:r>
              <a:rPr lang="en-GB" dirty="0"/>
              <a:t>Simple and powerful language</a:t>
            </a:r>
          </a:p>
          <a:p>
            <a:r>
              <a:rPr lang="en-GB" dirty="0"/>
              <a:t>Immutable infrastructure</a:t>
            </a:r>
            <a:endParaRPr lang="en-PL" dirty="0"/>
          </a:p>
        </p:txBody>
      </p:sp>
      <p:pic>
        <p:nvPicPr>
          <p:cNvPr id="10" name="Picture 9">
            <a:extLst>
              <a:ext uri="{FF2B5EF4-FFF2-40B4-BE49-F238E27FC236}">
                <a16:creationId xmlns:a16="http://schemas.microsoft.com/office/drawing/2014/main" id="{79F2A86F-3278-2649-8C0A-D21D6FF67BCF}"/>
              </a:ext>
            </a:extLst>
          </p:cNvPr>
          <p:cNvPicPr>
            <a:picLocks noChangeAspect="1"/>
          </p:cNvPicPr>
          <p:nvPr/>
        </p:nvPicPr>
        <p:blipFill>
          <a:blip r:embed="rId2"/>
          <a:stretch>
            <a:fillRect/>
          </a:stretch>
        </p:blipFill>
        <p:spPr>
          <a:xfrm>
            <a:off x="4821371" y="862216"/>
            <a:ext cx="3175000" cy="762000"/>
          </a:xfrm>
          <a:prstGeom prst="rect">
            <a:avLst/>
          </a:prstGeom>
        </p:spPr>
      </p:pic>
      <p:grpSp>
        <p:nvGrpSpPr>
          <p:cNvPr id="34" name="Group 33">
            <a:extLst>
              <a:ext uri="{FF2B5EF4-FFF2-40B4-BE49-F238E27FC236}">
                <a16:creationId xmlns:a16="http://schemas.microsoft.com/office/drawing/2014/main" id="{6B4BC7D1-5994-1849-B847-0505D9D4ADCB}"/>
              </a:ext>
            </a:extLst>
          </p:cNvPr>
          <p:cNvGrpSpPr/>
          <p:nvPr/>
        </p:nvGrpSpPr>
        <p:grpSpPr>
          <a:xfrm>
            <a:off x="4020930" y="1572637"/>
            <a:ext cx="4821350" cy="520545"/>
            <a:chOff x="4020930" y="1572637"/>
            <a:chExt cx="4821350" cy="520545"/>
          </a:xfrm>
        </p:grpSpPr>
        <p:pic>
          <p:nvPicPr>
            <p:cNvPr id="15" name="Picture 14">
              <a:extLst>
                <a:ext uri="{FF2B5EF4-FFF2-40B4-BE49-F238E27FC236}">
                  <a16:creationId xmlns:a16="http://schemas.microsoft.com/office/drawing/2014/main" id="{E9F7DA87-84C9-444A-B989-FBB03CA366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4160253" y="1572637"/>
              <a:ext cx="832872" cy="520545"/>
            </a:xfrm>
            <a:prstGeom prst="rect">
              <a:avLst/>
            </a:prstGeom>
          </p:spPr>
        </p:pic>
        <p:cxnSp>
          <p:nvCxnSpPr>
            <p:cNvPr id="18" name="Straight Connector 17">
              <a:extLst>
                <a:ext uri="{FF2B5EF4-FFF2-40B4-BE49-F238E27FC236}">
                  <a16:creationId xmlns:a16="http://schemas.microsoft.com/office/drawing/2014/main" id="{0AB4E359-90F4-0E49-A120-2599779ABD76}"/>
                </a:ext>
              </a:extLst>
            </p:cNvPr>
            <p:cNvCxnSpPr>
              <a:cxnSpLocks/>
            </p:cNvCxnSpPr>
            <p:nvPr/>
          </p:nvCxnSpPr>
          <p:spPr>
            <a:xfrm>
              <a:off x="4846970" y="1870788"/>
              <a:ext cx="3995310"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1ABFA7-789C-3143-91BD-ED53A4127421}"/>
                </a:ext>
              </a:extLst>
            </p:cNvPr>
            <p:cNvCxnSpPr>
              <a:cxnSpLocks/>
            </p:cNvCxnSpPr>
            <p:nvPr/>
          </p:nvCxnSpPr>
          <p:spPr>
            <a:xfrm>
              <a:off x="4020930" y="1872296"/>
              <a:ext cx="295038" cy="0"/>
            </a:xfrm>
            <a:prstGeom prst="line">
              <a:avLst/>
            </a:prstGeom>
            <a:ln w="4762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4ECD0BA-B8C3-4D4E-BB11-AA75E17D0033}"/>
              </a:ext>
            </a:extLst>
          </p:cNvPr>
          <p:cNvGrpSpPr/>
          <p:nvPr/>
        </p:nvGrpSpPr>
        <p:grpSpPr>
          <a:xfrm>
            <a:off x="4019571" y="3560586"/>
            <a:ext cx="4821350" cy="520545"/>
            <a:chOff x="4019571" y="3526296"/>
            <a:chExt cx="4821350" cy="520545"/>
          </a:xfrm>
        </p:grpSpPr>
        <p:pic>
          <p:nvPicPr>
            <p:cNvPr id="28" name="Picture 27">
              <a:extLst>
                <a:ext uri="{FF2B5EF4-FFF2-40B4-BE49-F238E27FC236}">
                  <a16:creationId xmlns:a16="http://schemas.microsoft.com/office/drawing/2014/main" id="{AC36EC6F-FC15-B740-8BD2-56331C2344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8726" y="3526296"/>
              <a:ext cx="832872" cy="520545"/>
            </a:xfrm>
            <a:prstGeom prst="rect">
              <a:avLst/>
            </a:prstGeom>
          </p:spPr>
        </p:pic>
        <p:cxnSp>
          <p:nvCxnSpPr>
            <p:cNvPr id="29" name="Straight Connector 28">
              <a:extLst>
                <a:ext uri="{FF2B5EF4-FFF2-40B4-BE49-F238E27FC236}">
                  <a16:creationId xmlns:a16="http://schemas.microsoft.com/office/drawing/2014/main" id="{2CF38D2F-1007-374B-A820-0FD5E19B7C8E}"/>
                </a:ext>
              </a:extLst>
            </p:cNvPr>
            <p:cNvCxnSpPr>
              <a:cxnSpLocks/>
            </p:cNvCxnSpPr>
            <p:nvPr/>
          </p:nvCxnSpPr>
          <p:spPr>
            <a:xfrm rot="10800000">
              <a:off x="4019571" y="3748690"/>
              <a:ext cx="3995310"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6FEE9C-039A-574A-9117-B36BDDE8730F}"/>
                </a:ext>
              </a:extLst>
            </p:cNvPr>
            <p:cNvCxnSpPr>
              <a:cxnSpLocks/>
            </p:cNvCxnSpPr>
            <p:nvPr/>
          </p:nvCxnSpPr>
          <p:spPr>
            <a:xfrm rot="10800000">
              <a:off x="8545883" y="3747182"/>
              <a:ext cx="295038" cy="0"/>
            </a:xfrm>
            <a:prstGeom prst="line">
              <a:avLst/>
            </a:prstGeom>
            <a:ln w="4762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423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What next?</a:t>
            </a:r>
          </a:p>
        </p:txBody>
      </p:sp>
      <p:sp>
        <p:nvSpPr>
          <p:cNvPr id="5" name="Slide Number Placeholder 4">
            <a:extLst>
              <a:ext uri="{FF2B5EF4-FFF2-40B4-BE49-F238E27FC236}">
                <a16:creationId xmlns:a16="http://schemas.microsoft.com/office/drawing/2014/main" id="{A0B887B2-5B81-1D4E-A26D-E8BF86D8C354}"/>
              </a:ext>
            </a:extLst>
          </p:cNvPr>
          <p:cNvSpPr>
            <a:spLocks noGrp="1"/>
          </p:cNvSpPr>
          <p:nvPr>
            <p:ph type="sldNum" sz="quarter" idx="4"/>
          </p:nvPr>
        </p:nvSpPr>
        <p:spPr/>
        <p:txBody>
          <a:bodyPr/>
          <a:lstStyle/>
          <a:p>
            <a:fld id="{3A707DD9-E92B-45E8-BE0A-E6B2EDF345EB}" type="slidenum">
              <a:rPr lang="en-US" smtClean="0"/>
              <a:pPr/>
              <a:t>17</a:t>
            </a:fld>
            <a:endParaRPr lang="en-US" dirty="0"/>
          </a:p>
        </p:txBody>
      </p:sp>
      <p:sp>
        <p:nvSpPr>
          <p:cNvPr id="3" name="Content Placeholder 2">
            <a:extLst>
              <a:ext uri="{FF2B5EF4-FFF2-40B4-BE49-F238E27FC236}">
                <a16:creationId xmlns:a16="http://schemas.microsoft.com/office/drawing/2014/main" id="{C37CB93F-444D-AE40-81FD-64BF682ED7FC}"/>
              </a:ext>
            </a:extLst>
          </p:cNvPr>
          <p:cNvSpPr>
            <a:spLocks noGrp="1"/>
          </p:cNvSpPr>
          <p:nvPr>
            <p:ph sz="quarter" idx="10"/>
          </p:nvPr>
        </p:nvSpPr>
        <p:spPr>
          <a:xfrm>
            <a:off x="357189" y="801049"/>
            <a:ext cx="1939444" cy="2441878"/>
          </a:xfrm>
        </p:spPr>
        <p:txBody>
          <a:bodyPr/>
          <a:lstStyle/>
          <a:p>
            <a:r>
              <a:rPr lang="en-US" dirty="0"/>
              <a:t>Remote state</a:t>
            </a:r>
          </a:p>
          <a:p>
            <a:r>
              <a:rPr lang="en-US" dirty="0"/>
              <a:t>Other providers</a:t>
            </a:r>
          </a:p>
          <a:p>
            <a:r>
              <a:rPr lang="en-US" dirty="0"/>
              <a:t>Modules</a:t>
            </a:r>
          </a:p>
          <a:p>
            <a:r>
              <a:rPr lang="en-US" dirty="0"/>
              <a:t>Terraform in CI/CD pipelines</a:t>
            </a:r>
          </a:p>
          <a:p>
            <a:r>
              <a:rPr lang="en-US" dirty="0" err="1"/>
              <a:t>null_provider</a:t>
            </a:r>
            <a:endParaRPr lang="en-US" dirty="0"/>
          </a:p>
          <a:p>
            <a:r>
              <a:rPr lang="en-US" dirty="0"/>
              <a:t>Unit Testing</a:t>
            </a:r>
          </a:p>
          <a:p>
            <a:r>
              <a:rPr lang="en-US" dirty="0"/>
              <a:t>Security check</a:t>
            </a:r>
          </a:p>
          <a:p>
            <a:r>
              <a:rPr lang="en-US" dirty="0"/>
              <a:t>Terraform Cloud</a:t>
            </a:r>
          </a:p>
          <a:p>
            <a:r>
              <a:rPr lang="en-US" dirty="0"/>
              <a:t>Tools</a:t>
            </a:r>
          </a:p>
          <a:p>
            <a:r>
              <a:rPr lang="en-US" dirty="0"/>
              <a:t>…</a:t>
            </a:r>
          </a:p>
        </p:txBody>
      </p:sp>
      <p:pic>
        <p:nvPicPr>
          <p:cNvPr id="12" name="Picture 11">
            <a:extLst>
              <a:ext uri="{FF2B5EF4-FFF2-40B4-BE49-F238E27FC236}">
                <a16:creationId xmlns:a16="http://schemas.microsoft.com/office/drawing/2014/main" id="{255A13EE-5A58-414F-AC55-9DFF9B185A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6397" y="1285875"/>
            <a:ext cx="1984375" cy="2571750"/>
          </a:xfrm>
          <a:prstGeom prst="rect">
            <a:avLst/>
          </a:prstGeom>
        </p:spPr>
      </p:pic>
    </p:spTree>
    <p:extLst>
      <p:ext uri="{BB962C8B-B14F-4D97-AF65-F5344CB8AC3E}">
        <p14:creationId xmlns:p14="http://schemas.microsoft.com/office/powerpoint/2010/main" val="402599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1" y="2108835"/>
            <a:ext cx="9143999" cy="925829"/>
          </a:xfrm>
        </p:spPr>
        <p:txBody>
          <a:bodyPr/>
          <a:lstStyle/>
          <a:p>
            <a:pPr>
              <a:spcBef>
                <a:spcPts val="0"/>
              </a:spcBef>
              <a:spcAft>
                <a:spcPts val="4200"/>
              </a:spcAft>
            </a:pPr>
            <a:r>
              <a:rPr lang="en-US" sz="3600" b="1" dirty="0"/>
              <a:t>QUESTIONS</a:t>
            </a:r>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18</a:t>
            </a:fld>
            <a:endParaRPr lang="en-US" dirty="0"/>
          </a:p>
        </p:txBody>
      </p:sp>
    </p:spTree>
    <p:extLst>
      <p:ext uri="{BB962C8B-B14F-4D97-AF65-F5344CB8AC3E}">
        <p14:creationId xmlns:p14="http://schemas.microsoft.com/office/powerpoint/2010/main" val="2449292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0" y="505184"/>
            <a:ext cx="9143999" cy="925829"/>
          </a:xfrm>
        </p:spPr>
        <p:txBody>
          <a:bodyPr/>
          <a:lstStyle/>
          <a:p>
            <a:pPr>
              <a:spcBef>
                <a:spcPts val="0"/>
              </a:spcBef>
              <a:spcAft>
                <a:spcPts val="4200"/>
              </a:spcAft>
            </a:pPr>
            <a:r>
              <a:rPr lang="en-US" sz="3600" b="1" dirty="0"/>
              <a:t>THE END</a:t>
            </a:r>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19</a:t>
            </a:fld>
            <a:endParaRPr lang="en-US" dirty="0"/>
          </a:p>
        </p:txBody>
      </p:sp>
      <p:pic>
        <p:nvPicPr>
          <p:cNvPr id="3" name="Picture 2">
            <a:extLst>
              <a:ext uri="{FF2B5EF4-FFF2-40B4-BE49-F238E27FC236}">
                <a16:creationId xmlns:a16="http://schemas.microsoft.com/office/drawing/2014/main" id="{8919B66B-3336-884E-B97D-9F1576B313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89245" y="1298100"/>
            <a:ext cx="1965509" cy="2547300"/>
          </a:xfrm>
          <a:prstGeom prst="rect">
            <a:avLst/>
          </a:prstGeom>
        </p:spPr>
      </p:pic>
    </p:spTree>
    <p:extLst>
      <p:ext uri="{BB962C8B-B14F-4D97-AF65-F5344CB8AC3E}">
        <p14:creationId xmlns:p14="http://schemas.microsoft.com/office/powerpoint/2010/main" val="3004448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Code</a:t>
            </a:r>
          </a:p>
        </p:txBody>
      </p:sp>
      <p:sp>
        <p:nvSpPr>
          <p:cNvPr id="3" name="Content Placeholder 2"/>
          <p:cNvSpPr>
            <a:spLocks noGrp="1"/>
          </p:cNvSpPr>
          <p:nvPr>
            <p:ph sz="quarter" idx="10"/>
          </p:nvPr>
        </p:nvSpPr>
        <p:spPr>
          <a:xfrm>
            <a:off x="357188" y="898131"/>
            <a:ext cx="8429625" cy="301753"/>
          </a:xfrm>
        </p:spPr>
        <p:txBody>
          <a:bodyPr/>
          <a:lstStyle/>
          <a:p>
            <a:pPr marL="0" indent="0">
              <a:spcBef>
                <a:spcPts val="0"/>
              </a:spcBef>
              <a:spcAft>
                <a:spcPts val="0"/>
              </a:spcAft>
              <a:buNone/>
            </a:pPr>
            <a:r>
              <a:rPr lang="en-GB" b="1" i="1" dirty="0"/>
              <a:t>Infrastructure as Code </a:t>
            </a:r>
            <a:r>
              <a:rPr lang="en-GB" dirty="0"/>
              <a:t>(</a:t>
            </a:r>
            <a:r>
              <a:rPr lang="en-GB" b="1" dirty="0"/>
              <a:t>IaC</a:t>
            </a:r>
            <a:r>
              <a:rPr lang="en-GB" dirty="0"/>
              <a:t>) is the managing and provisioning of infrastructure through code instead of through manual processes</a:t>
            </a:r>
          </a:p>
        </p:txBody>
      </p:sp>
      <p:sp>
        <p:nvSpPr>
          <p:cNvPr id="4" name="Content Placeholder 2">
            <a:extLst>
              <a:ext uri="{FF2B5EF4-FFF2-40B4-BE49-F238E27FC236}">
                <a16:creationId xmlns:a16="http://schemas.microsoft.com/office/drawing/2014/main" id="{981C794C-3EC5-244A-B0AC-D0F33F788058}"/>
              </a:ext>
            </a:extLst>
          </p:cNvPr>
          <p:cNvSpPr txBox="1">
            <a:spLocks/>
          </p:cNvSpPr>
          <p:nvPr/>
        </p:nvSpPr>
        <p:spPr>
          <a:xfrm>
            <a:off x="357187" y="1199884"/>
            <a:ext cx="8429625" cy="873465"/>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b="1" i="1" dirty="0"/>
              <a:t>Pros</a:t>
            </a:r>
            <a:r>
              <a:rPr lang="en-GB" dirty="0"/>
              <a:t>:</a:t>
            </a:r>
          </a:p>
          <a:p>
            <a:pPr>
              <a:spcBef>
                <a:spcPts val="0"/>
              </a:spcBef>
              <a:spcAft>
                <a:spcPts val="0"/>
              </a:spcAft>
              <a:buFontTx/>
              <a:buChar char="-"/>
            </a:pPr>
            <a:r>
              <a:rPr lang="en-GB" dirty="0"/>
              <a:t>I can store/extend/update infrastructure in several lines of code because they are files in the repository</a:t>
            </a:r>
          </a:p>
          <a:p>
            <a:pPr>
              <a:spcBef>
                <a:spcPts val="0"/>
              </a:spcBef>
              <a:spcAft>
                <a:spcPts val="0"/>
              </a:spcAft>
              <a:buFontTx/>
              <a:buChar char="-"/>
            </a:pPr>
            <a:r>
              <a:rPr lang="en-GB" dirty="0"/>
              <a:t>I can share my infrastructure with other teams or people</a:t>
            </a:r>
            <a:r>
              <a:rPr lang="en-US" dirty="0"/>
              <a:t>, review and track all changes in one place</a:t>
            </a:r>
          </a:p>
          <a:p>
            <a:pPr>
              <a:spcBef>
                <a:spcPts val="0"/>
              </a:spcBef>
              <a:spcAft>
                <a:spcPts val="0"/>
              </a:spcAft>
              <a:buFontTx/>
              <a:buChar char="-"/>
            </a:pPr>
            <a:r>
              <a:rPr lang="en-GB" dirty="0"/>
              <a:t>???</a:t>
            </a:r>
          </a:p>
        </p:txBody>
      </p:sp>
      <p:sp>
        <p:nvSpPr>
          <p:cNvPr id="5" name="Content Placeholder 2">
            <a:extLst>
              <a:ext uri="{FF2B5EF4-FFF2-40B4-BE49-F238E27FC236}">
                <a16:creationId xmlns:a16="http://schemas.microsoft.com/office/drawing/2014/main" id="{30EA7903-B182-9742-9B38-DCBCFDA8997E}"/>
              </a:ext>
            </a:extLst>
          </p:cNvPr>
          <p:cNvSpPr txBox="1">
            <a:spLocks/>
          </p:cNvSpPr>
          <p:nvPr/>
        </p:nvSpPr>
        <p:spPr>
          <a:xfrm>
            <a:off x="357186" y="2073349"/>
            <a:ext cx="8429625" cy="409015"/>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b="1" i="1" dirty="0"/>
              <a:t>Cons</a:t>
            </a:r>
            <a:r>
              <a:rPr lang="en-GB" dirty="0"/>
              <a:t>:</a:t>
            </a:r>
          </a:p>
          <a:p>
            <a:pPr>
              <a:spcBef>
                <a:spcPts val="0"/>
              </a:spcBef>
              <a:spcAft>
                <a:spcPts val="0"/>
              </a:spcAft>
              <a:buFontTx/>
              <a:buChar char="-"/>
            </a:pPr>
            <a:r>
              <a:rPr lang="en-GB" dirty="0"/>
              <a:t>???</a:t>
            </a:r>
          </a:p>
        </p:txBody>
      </p:sp>
    </p:spTree>
    <p:extLst>
      <p:ext uri="{BB962C8B-B14F-4D97-AF65-F5344CB8AC3E}">
        <p14:creationId xmlns:p14="http://schemas.microsoft.com/office/powerpoint/2010/main" val="37114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Terraform by HashiCorp</a:t>
            </a:r>
          </a:p>
        </p:txBody>
      </p:sp>
      <p:sp>
        <p:nvSpPr>
          <p:cNvPr id="3" name="Content Placeholder 2"/>
          <p:cNvSpPr>
            <a:spLocks noGrp="1"/>
          </p:cNvSpPr>
          <p:nvPr>
            <p:ph sz="quarter" idx="10"/>
          </p:nvPr>
        </p:nvSpPr>
        <p:spPr>
          <a:xfrm>
            <a:off x="357188" y="1018674"/>
            <a:ext cx="8429625" cy="401596"/>
          </a:xfrm>
        </p:spPr>
        <p:txBody>
          <a:bodyPr/>
          <a:lstStyle/>
          <a:p>
            <a:pPr marL="0" indent="0">
              <a:spcBef>
                <a:spcPts val="0"/>
              </a:spcBef>
              <a:spcAft>
                <a:spcPts val="0"/>
              </a:spcAft>
              <a:buNone/>
            </a:pPr>
            <a:r>
              <a:rPr lang="en-GB" dirty="0"/>
              <a:t>Terraform is a tool for building, changing, and versioning infrastructure safely and efficiently. Terraform can manage existing and popular service providers as well as custom in-house solutions</a:t>
            </a:r>
          </a:p>
        </p:txBody>
      </p:sp>
      <p:pic>
        <p:nvPicPr>
          <p:cNvPr id="5" name="Picture 4">
            <a:extLst>
              <a:ext uri="{FF2B5EF4-FFF2-40B4-BE49-F238E27FC236}">
                <a16:creationId xmlns:a16="http://schemas.microsoft.com/office/drawing/2014/main" id="{B96AB15C-4FC3-FE4E-A27F-BB23A3322E06}"/>
              </a:ext>
            </a:extLst>
          </p:cNvPr>
          <p:cNvPicPr>
            <a:picLocks noChangeAspect="1"/>
          </p:cNvPicPr>
          <p:nvPr/>
        </p:nvPicPr>
        <p:blipFill>
          <a:blip r:embed="rId3"/>
          <a:stretch>
            <a:fillRect/>
          </a:stretch>
        </p:blipFill>
        <p:spPr>
          <a:xfrm>
            <a:off x="5400591" y="1420270"/>
            <a:ext cx="3530600" cy="2489200"/>
          </a:xfrm>
          <a:prstGeom prst="rect">
            <a:avLst/>
          </a:prstGeom>
        </p:spPr>
      </p:pic>
      <p:sp>
        <p:nvSpPr>
          <p:cNvPr id="6" name="Content Placeholder 2">
            <a:extLst>
              <a:ext uri="{FF2B5EF4-FFF2-40B4-BE49-F238E27FC236}">
                <a16:creationId xmlns:a16="http://schemas.microsoft.com/office/drawing/2014/main" id="{1E113254-4B5C-6249-9A72-5C911198213F}"/>
              </a:ext>
            </a:extLst>
          </p:cNvPr>
          <p:cNvSpPr txBox="1">
            <a:spLocks/>
          </p:cNvSpPr>
          <p:nvPr/>
        </p:nvSpPr>
        <p:spPr>
          <a:xfrm>
            <a:off x="357187" y="1655950"/>
            <a:ext cx="8429625" cy="830575"/>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dirty="0"/>
              <a:t>website: </a:t>
            </a:r>
            <a:r>
              <a:rPr lang="en-GB" dirty="0">
                <a:hlinkClick r:id="rId4"/>
              </a:rPr>
              <a:t>https://www.terraform.io/</a:t>
            </a:r>
            <a:endParaRPr lang="en-GB" dirty="0"/>
          </a:p>
          <a:p>
            <a:pPr marL="0" indent="0">
              <a:spcBef>
                <a:spcPts val="0"/>
              </a:spcBef>
              <a:spcAft>
                <a:spcPts val="0"/>
              </a:spcAft>
              <a:buFont typeface="Arial" panose="020B0604020202020204" pitchFamily="34" charset="0"/>
              <a:buNone/>
            </a:pPr>
            <a:r>
              <a:rPr lang="en-GB" dirty="0"/>
              <a:t>sources: </a:t>
            </a:r>
            <a:r>
              <a:rPr lang="en-GB" dirty="0">
                <a:hlinkClick r:id="rId5"/>
              </a:rPr>
              <a:t>https://github.com/hashicorp/terraform</a:t>
            </a:r>
            <a:endParaRPr lang="en-GB" dirty="0"/>
          </a:p>
          <a:p>
            <a:pPr marL="0" indent="0">
              <a:spcBef>
                <a:spcPts val="0"/>
              </a:spcBef>
              <a:spcAft>
                <a:spcPts val="0"/>
              </a:spcAft>
              <a:buFont typeface="Arial" panose="020B0604020202020204" pitchFamily="34" charset="0"/>
              <a:buNone/>
            </a:pPr>
            <a:r>
              <a:rPr lang="en-GB" dirty="0"/>
              <a:t>forum: </a:t>
            </a:r>
            <a:r>
              <a:rPr lang="en-GB" dirty="0">
                <a:hlinkClick r:id="rId6"/>
              </a:rPr>
              <a:t>https://discuss.hashicorp.com/c/terraform-core/27</a:t>
            </a:r>
            <a:endParaRPr lang="en-GB" dirty="0"/>
          </a:p>
          <a:p>
            <a:pPr marL="0" indent="0">
              <a:spcBef>
                <a:spcPts val="0"/>
              </a:spcBef>
              <a:spcAft>
                <a:spcPts val="0"/>
              </a:spcAft>
              <a:buFont typeface="Arial" panose="020B0604020202020204" pitchFamily="34" charset="0"/>
              <a:buNone/>
            </a:pPr>
            <a:r>
              <a:rPr lang="en-GB" dirty="0"/>
              <a:t>tool: </a:t>
            </a:r>
            <a:r>
              <a:rPr lang="en-GB" dirty="0">
                <a:hlinkClick r:id="rId7"/>
              </a:rPr>
              <a:t>Terraform CLI</a:t>
            </a:r>
            <a:endParaRPr lang="en-GB" dirty="0"/>
          </a:p>
        </p:txBody>
      </p:sp>
      <p:sp>
        <p:nvSpPr>
          <p:cNvPr id="7" name="Content Placeholder 2">
            <a:extLst>
              <a:ext uri="{FF2B5EF4-FFF2-40B4-BE49-F238E27FC236}">
                <a16:creationId xmlns:a16="http://schemas.microsoft.com/office/drawing/2014/main" id="{66790677-99EB-1041-B966-0A6E4C6AF7CB}"/>
              </a:ext>
            </a:extLst>
          </p:cNvPr>
          <p:cNvSpPr txBox="1">
            <a:spLocks/>
          </p:cNvSpPr>
          <p:nvPr/>
        </p:nvSpPr>
        <p:spPr>
          <a:xfrm>
            <a:off x="357184" y="2664870"/>
            <a:ext cx="8429625" cy="1066255"/>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dirty="0"/>
              <a:t>Key features:</a:t>
            </a:r>
          </a:p>
          <a:p>
            <a:pPr>
              <a:spcBef>
                <a:spcPts val="0"/>
              </a:spcBef>
              <a:spcAft>
                <a:spcPts val="0"/>
              </a:spcAft>
              <a:buFontTx/>
              <a:buChar char="-"/>
            </a:pPr>
            <a:r>
              <a:rPr lang="en-GB" dirty="0"/>
              <a:t>Infrastructure as Code</a:t>
            </a:r>
          </a:p>
          <a:p>
            <a:pPr>
              <a:spcBef>
                <a:spcPts val="0"/>
              </a:spcBef>
              <a:spcAft>
                <a:spcPts val="0"/>
              </a:spcAft>
              <a:buFontTx/>
              <a:buChar char="-"/>
            </a:pPr>
            <a:r>
              <a:rPr lang="en-GB" dirty="0"/>
              <a:t>Execution Plans</a:t>
            </a:r>
          </a:p>
          <a:p>
            <a:pPr>
              <a:spcBef>
                <a:spcPts val="0"/>
              </a:spcBef>
              <a:spcAft>
                <a:spcPts val="0"/>
              </a:spcAft>
              <a:buFontTx/>
              <a:buChar char="-"/>
            </a:pPr>
            <a:r>
              <a:rPr lang="en-GB" dirty="0"/>
              <a:t>Resource Graph</a:t>
            </a:r>
          </a:p>
          <a:p>
            <a:pPr>
              <a:spcBef>
                <a:spcPts val="0"/>
              </a:spcBef>
              <a:spcAft>
                <a:spcPts val="0"/>
              </a:spcAft>
              <a:buFontTx/>
              <a:buChar char="-"/>
            </a:pPr>
            <a:r>
              <a:rPr lang="en-GB" dirty="0"/>
              <a:t>Change Automation</a:t>
            </a:r>
          </a:p>
        </p:txBody>
      </p:sp>
      <p:sp>
        <p:nvSpPr>
          <p:cNvPr id="8" name="Content Placeholder 2">
            <a:extLst>
              <a:ext uri="{FF2B5EF4-FFF2-40B4-BE49-F238E27FC236}">
                <a16:creationId xmlns:a16="http://schemas.microsoft.com/office/drawing/2014/main" id="{3998B38E-7516-3A4A-B4C6-3C6579B158C3}"/>
              </a:ext>
            </a:extLst>
          </p:cNvPr>
          <p:cNvSpPr txBox="1">
            <a:spLocks/>
          </p:cNvSpPr>
          <p:nvPr/>
        </p:nvSpPr>
        <p:spPr>
          <a:xfrm>
            <a:off x="357185" y="3861111"/>
            <a:ext cx="8429625" cy="875381"/>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GB" dirty="0"/>
              <a:t>How to install:</a:t>
            </a:r>
          </a:p>
          <a:p>
            <a:pPr>
              <a:spcBef>
                <a:spcPts val="0"/>
              </a:spcBef>
              <a:spcAft>
                <a:spcPts val="0"/>
              </a:spcAft>
              <a:buFontTx/>
              <a:buChar char="-"/>
            </a:pPr>
            <a:r>
              <a:rPr lang="en-GB" dirty="0"/>
              <a:t>download from </a:t>
            </a:r>
            <a:r>
              <a:rPr lang="en-GB" dirty="0">
                <a:hlinkClick r:id="rId8"/>
              </a:rPr>
              <a:t>https://www.terraform.io/downloads.html /</a:t>
            </a:r>
            <a:r>
              <a:rPr lang="en-GB" dirty="0"/>
              <a:t> unpack / add to PATH</a:t>
            </a:r>
          </a:p>
          <a:p>
            <a:pPr>
              <a:spcBef>
                <a:spcPts val="0"/>
              </a:spcBef>
              <a:spcAft>
                <a:spcPts val="0"/>
              </a:spcAft>
              <a:buFontTx/>
              <a:buChar char="-"/>
            </a:pPr>
            <a:r>
              <a:rPr lang="en-GB" dirty="0"/>
              <a:t>compile binary from </a:t>
            </a:r>
            <a:r>
              <a:rPr lang="en-GB" dirty="0">
                <a:hlinkClick r:id="rId9"/>
              </a:rPr>
              <a:t>https://github.com/hashicorp/terraform.git</a:t>
            </a:r>
            <a:r>
              <a:rPr lang="en-GB" dirty="0"/>
              <a:t> / add to PATH</a:t>
            </a:r>
          </a:p>
          <a:p>
            <a:pPr>
              <a:spcBef>
                <a:spcPts val="0"/>
              </a:spcBef>
              <a:spcAft>
                <a:spcPts val="0"/>
              </a:spcAft>
              <a:buFontTx/>
              <a:buChar char="-"/>
            </a:pPr>
            <a:r>
              <a:rPr lang="en-GB" dirty="0">
                <a:solidFill>
                  <a:schemeClr val="bg2"/>
                </a:solidFill>
                <a:highlight>
                  <a:srgbClr val="000000"/>
                </a:highlight>
                <a:latin typeface="Courier New" panose="02070309020205020404" pitchFamily="49" charset="0"/>
                <a:cs typeface="Courier New" panose="02070309020205020404" pitchFamily="49" charset="0"/>
              </a:rPr>
              <a:t> &gt; brew install terraform</a:t>
            </a:r>
            <a:endParaRPr lang="en-GB" dirty="0"/>
          </a:p>
        </p:txBody>
      </p:sp>
    </p:spTree>
    <p:extLst>
      <p:ext uri="{BB962C8B-B14F-4D97-AF65-F5344CB8AC3E}">
        <p14:creationId xmlns:p14="http://schemas.microsoft.com/office/powerpoint/2010/main" val="287959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4</a:t>
            </a:fld>
            <a:endParaRPr lang="en-US" dirty="0"/>
          </a:p>
        </p:txBody>
      </p:sp>
      <p:pic>
        <p:nvPicPr>
          <p:cNvPr id="4" name="Picture 3">
            <a:extLst>
              <a:ext uri="{FF2B5EF4-FFF2-40B4-BE49-F238E27FC236}">
                <a16:creationId xmlns:a16="http://schemas.microsoft.com/office/drawing/2014/main" id="{7795F169-5C36-4540-8A19-13168B167454}"/>
              </a:ext>
            </a:extLst>
          </p:cNvPr>
          <p:cNvPicPr>
            <a:picLocks noChangeAspect="1"/>
          </p:cNvPicPr>
          <p:nvPr/>
        </p:nvPicPr>
        <p:blipFill>
          <a:blip r:embed="rId3"/>
          <a:stretch>
            <a:fillRect/>
          </a:stretch>
        </p:blipFill>
        <p:spPr>
          <a:xfrm>
            <a:off x="2495550" y="133350"/>
            <a:ext cx="4152900" cy="2438400"/>
          </a:xfrm>
          <a:prstGeom prst="rect">
            <a:avLst/>
          </a:prstGeom>
        </p:spPr>
      </p:pic>
      <p:pic>
        <p:nvPicPr>
          <p:cNvPr id="5" name="Picture 4">
            <a:extLst>
              <a:ext uri="{FF2B5EF4-FFF2-40B4-BE49-F238E27FC236}">
                <a16:creationId xmlns:a16="http://schemas.microsoft.com/office/drawing/2014/main" id="{A71308D0-8564-6245-A583-33BE48B48A53}"/>
              </a:ext>
            </a:extLst>
          </p:cNvPr>
          <p:cNvPicPr>
            <a:picLocks noChangeAspect="1"/>
          </p:cNvPicPr>
          <p:nvPr/>
        </p:nvPicPr>
        <p:blipFill>
          <a:blip r:embed="rId4"/>
          <a:stretch>
            <a:fillRect/>
          </a:stretch>
        </p:blipFill>
        <p:spPr>
          <a:xfrm>
            <a:off x="2495550" y="2708644"/>
            <a:ext cx="3136900" cy="342900"/>
          </a:xfrm>
          <a:prstGeom prst="rect">
            <a:avLst/>
          </a:prstGeom>
        </p:spPr>
      </p:pic>
      <p:pic>
        <p:nvPicPr>
          <p:cNvPr id="7" name="Picture 6">
            <a:extLst>
              <a:ext uri="{FF2B5EF4-FFF2-40B4-BE49-F238E27FC236}">
                <a16:creationId xmlns:a16="http://schemas.microsoft.com/office/drawing/2014/main" id="{A4AC1BD1-A046-C04F-8EA0-EE7575FFE1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95550" y="3188438"/>
            <a:ext cx="4245492" cy="427840"/>
          </a:xfrm>
          <a:prstGeom prst="rect">
            <a:avLst/>
          </a:prstGeom>
        </p:spPr>
      </p:pic>
      <p:pic>
        <p:nvPicPr>
          <p:cNvPr id="8" name="Picture 7">
            <a:extLst>
              <a:ext uri="{FF2B5EF4-FFF2-40B4-BE49-F238E27FC236}">
                <a16:creationId xmlns:a16="http://schemas.microsoft.com/office/drawing/2014/main" id="{7D6C606E-1E28-B846-BA88-FBA311C5911E}"/>
              </a:ext>
            </a:extLst>
          </p:cNvPr>
          <p:cNvPicPr>
            <a:picLocks noChangeAspect="1"/>
          </p:cNvPicPr>
          <p:nvPr/>
        </p:nvPicPr>
        <p:blipFill>
          <a:blip r:embed="rId6"/>
          <a:stretch>
            <a:fillRect/>
          </a:stretch>
        </p:blipFill>
        <p:spPr>
          <a:xfrm>
            <a:off x="2495550" y="3753172"/>
            <a:ext cx="2832100" cy="368300"/>
          </a:xfrm>
          <a:prstGeom prst="rect">
            <a:avLst/>
          </a:prstGeom>
        </p:spPr>
      </p:pic>
      <p:pic>
        <p:nvPicPr>
          <p:cNvPr id="10" name="Picture 9">
            <a:extLst>
              <a:ext uri="{FF2B5EF4-FFF2-40B4-BE49-F238E27FC236}">
                <a16:creationId xmlns:a16="http://schemas.microsoft.com/office/drawing/2014/main" id="{00EA70D3-7DB5-4D43-92F3-5FFFEC4CC20E}"/>
              </a:ext>
            </a:extLst>
          </p:cNvPr>
          <p:cNvPicPr>
            <a:picLocks noChangeAspect="1"/>
          </p:cNvPicPr>
          <p:nvPr/>
        </p:nvPicPr>
        <p:blipFill>
          <a:blip r:embed="rId7"/>
          <a:stretch>
            <a:fillRect/>
          </a:stretch>
        </p:blipFill>
        <p:spPr>
          <a:xfrm>
            <a:off x="2495550" y="4263535"/>
            <a:ext cx="1574800" cy="393700"/>
          </a:xfrm>
          <a:prstGeom prst="rect">
            <a:avLst/>
          </a:prstGeom>
        </p:spPr>
      </p:pic>
    </p:spTree>
    <p:extLst>
      <p:ext uri="{BB962C8B-B14F-4D97-AF65-F5344CB8AC3E}">
        <p14:creationId xmlns:p14="http://schemas.microsoft.com/office/powerpoint/2010/main" val="31028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5</a:t>
            </a:fld>
            <a:endParaRPr lang="en-US" dirty="0"/>
          </a:p>
        </p:txBody>
      </p:sp>
      <p:pic>
        <p:nvPicPr>
          <p:cNvPr id="3" name="Picture 2">
            <a:extLst>
              <a:ext uri="{FF2B5EF4-FFF2-40B4-BE49-F238E27FC236}">
                <a16:creationId xmlns:a16="http://schemas.microsoft.com/office/drawing/2014/main" id="{62871777-B9CC-4545-B5E6-F686E640DF4F}"/>
              </a:ext>
            </a:extLst>
          </p:cNvPr>
          <p:cNvPicPr>
            <a:picLocks noChangeAspect="1"/>
          </p:cNvPicPr>
          <p:nvPr/>
        </p:nvPicPr>
        <p:blipFill>
          <a:blip r:embed="rId3"/>
          <a:stretch>
            <a:fillRect/>
          </a:stretch>
        </p:blipFill>
        <p:spPr>
          <a:xfrm>
            <a:off x="493279" y="1777312"/>
            <a:ext cx="4394200" cy="1282700"/>
          </a:xfrm>
          <a:prstGeom prst="rect">
            <a:avLst/>
          </a:prstGeom>
        </p:spPr>
      </p:pic>
      <p:pic>
        <p:nvPicPr>
          <p:cNvPr id="9" name="Picture 8">
            <a:extLst>
              <a:ext uri="{FF2B5EF4-FFF2-40B4-BE49-F238E27FC236}">
                <a16:creationId xmlns:a16="http://schemas.microsoft.com/office/drawing/2014/main" id="{CC1D9CEB-392F-BB48-86BB-4A6AAE9166B9}"/>
              </a:ext>
            </a:extLst>
          </p:cNvPr>
          <p:cNvPicPr>
            <a:picLocks noChangeAspect="1"/>
          </p:cNvPicPr>
          <p:nvPr/>
        </p:nvPicPr>
        <p:blipFill>
          <a:blip r:embed="rId4"/>
          <a:stretch>
            <a:fillRect/>
          </a:stretch>
        </p:blipFill>
        <p:spPr>
          <a:xfrm>
            <a:off x="5317055" y="1948762"/>
            <a:ext cx="2857500" cy="939800"/>
          </a:xfrm>
          <a:prstGeom prst="rect">
            <a:avLst/>
          </a:prstGeom>
        </p:spPr>
      </p:pic>
      <p:pic>
        <p:nvPicPr>
          <p:cNvPr id="12" name="Picture 11">
            <a:extLst>
              <a:ext uri="{FF2B5EF4-FFF2-40B4-BE49-F238E27FC236}">
                <a16:creationId xmlns:a16="http://schemas.microsoft.com/office/drawing/2014/main" id="{EFBD5AF6-7E9B-9C42-97C3-F36448E2E07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53037" y="3277775"/>
            <a:ext cx="2274684" cy="1267039"/>
          </a:xfrm>
          <a:prstGeom prst="rect">
            <a:avLst/>
          </a:prstGeom>
        </p:spPr>
      </p:pic>
      <p:pic>
        <p:nvPicPr>
          <p:cNvPr id="13" name="Picture 12">
            <a:extLst>
              <a:ext uri="{FF2B5EF4-FFF2-40B4-BE49-F238E27FC236}">
                <a16:creationId xmlns:a16="http://schemas.microsoft.com/office/drawing/2014/main" id="{364B5390-7F71-654E-AB55-4F92AF0BA9EF}"/>
              </a:ext>
            </a:extLst>
          </p:cNvPr>
          <p:cNvPicPr>
            <a:picLocks noChangeAspect="1"/>
          </p:cNvPicPr>
          <p:nvPr/>
        </p:nvPicPr>
        <p:blipFill>
          <a:blip r:embed="rId6"/>
          <a:stretch>
            <a:fillRect/>
          </a:stretch>
        </p:blipFill>
        <p:spPr>
          <a:xfrm>
            <a:off x="5634555" y="3631894"/>
            <a:ext cx="2222500" cy="558800"/>
          </a:xfrm>
          <a:prstGeom prst="rect">
            <a:avLst/>
          </a:prstGeom>
        </p:spPr>
      </p:pic>
      <p:pic>
        <p:nvPicPr>
          <p:cNvPr id="14" name="Picture 13">
            <a:extLst>
              <a:ext uri="{FF2B5EF4-FFF2-40B4-BE49-F238E27FC236}">
                <a16:creationId xmlns:a16="http://schemas.microsoft.com/office/drawing/2014/main" id="{B9D9AD2A-5DF8-774F-8EB0-A64F9824ABD0}"/>
              </a:ext>
            </a:extLst>
          </p:cNvPr>
          <p:cNvPicPr>
            <a:picLocks noChangeAspect="1"/>
          </p:cNvPicPr>
          <p:nvPr/>
        </p:nvPicPr>
        <p:blipFill>
          <a:blip r:embed="rId7"/>
          <a:stretch>
            <a:fillRect/>
          </a:stretch>
        </p:blipFill>
        <p:spPr>
          <a:xfrm>
            <a:off x="1997296" y="291026"/>
            <a:ext cx="5143500" cy="1130300"/>
          </a:xfrm>
          <a:prstGeom prst="rect">
            <a:avLst/>
          </a:prstGeom>
        </p:spPr>
      </p:pic>
    </p:spTree>
    <p:extLst>
      <p:ext uri="{BB962C8B-B14F-4D97-AF65-F5344CB8AC3E}">
        <p14:creationId xmlns:p14="http://schemas.microsoft.com/office/powerpoint/2010/main" val="108030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0" y="1645921"/>
            <a:ext cx="9143999" cy="1652692"/>
          </a:xfrm>
        </p:spPr>
        <p:txBody>
          <a:bodyPr/>
          <a:lstStyle/>
          <a:p>
            <a:pPr>
              <a:spcBef>
                <a:spcPts val="0"/>
              </a:spcBef>
              <a:spcAft>
                <a:spcPts val="4200"/>
              </a:spcAft>
            </a:pPr>
            <a:r>
              <a:rPr lang="en-US" sz="3600" b="1" dirty="0"/>
              <a:t>DEMO #0</a:t>
            </a:r>
          </a:p>
          <a:p>
            <a:pPr>
              <a:spcBef>
                <a:spcPts val="0"/>
              </a:spcBef>
              <a:spcAft>
                <a:spcPts val="4200"/>
              </a:spcAft>
            </a:pPr>
            <a:r>
              <a:rPr lang="en-US" sz="3600" b="1" dirty="0"/>
              <a:t>HCL syntax and minimal example</a:t>
            </a:r>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6</a:t>
            </a:fld>
            <a:endParaRPr lang="en-US" dirty="0"/>
          </a:p>
        </p:txBody>
      </p:sp>
    </p:spTree>
    <p:extLst>
      <p:ext uri="{BB962C8B-B14F-4D97-AF65-F5344CB8AC3E}">
        <p14:creationId xmlns:p14="http://schemas.microsoft.com/office/powerpoint/2010/main" val="3009003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0" y="1645921"/>
            <a:ext cx="9143999" cy="1652692"/>
          </a:xfrm>
        </p:spPr>
        <p:txBody>
          <a:bodyPr/>
          <a:lstStyle/>
          <a:p>
            <a:pPr>
              <a:spcBef>
                <a:spcPts val="0"/>
              </a:spcBef>
              <a:spcAft>
                <a:spcPts val="4200"/>
              </a:spcAft>
            </a:pPr>
            <a:r>
              <a:rPr lang="en-US" sz="3600" b="1" dirty="0"/>
              <a:t>DEMO #1</a:t>
            </a:r>
          </a:p>
          <a:p>
            <a:pPr>
              <a:spcBef>
                <a:spcPts val="0"/>
              </a:spcBef>
              <a:spcAft>
                <a:spcPts val="4200"/>
              </a:spcAft>
            </a:pPr>
            <a:r>
              <a:rPr lang="en-US" sz="3600" dirty="0"/>
              <a:t>iterative approach</a:t>
            </a:r>
            <a:r>
              <a:rPr lang="en-PL" sz="3600" dirty="0"/>
              <a:t> </a:t>
            </a:r>
            <a:endParaRPr lang="en-US" sz="3600" b="1" dirty="0"/>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7</a:t>
            </a:fld>
            <a:endParaRPr lang="en-US" dirty="0"/>
          </a:p>
        </p:txBody>
      </p:sp>
    </p:spTree>
    <p:extLst>
      <p:ext uri="{BB962C8B-B14F-4D97-AF65-F5344CB8AC3E}">
        <p14:creationId xmlns:p14="http://schemas.microsoft.com/office/powerpoint/2010/main" val="2706676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8</a:t>
            </a:fld>
            <a:endParaRPr lang="en-US" dirty="0"/>
          </a:p>
        </p:txBody>
      </p:sp>
      <p:pic>
        <p:nvPicPr>
          <p:cNvPr id="2" name="Picture 1">
            <a:extLst>
              <a:ext uri="{FF2B5EF4-FFF2-40B4-BE49-F238E27FC236}">
                <a16:creationId xmlns:a16="http://schemas.microsoft.com/office/drawing/2014/main" id="{CA175082-00A0-4547-98D7-4A9CDF876DBD}"/>
              </a:ext>
            </a:extLst>
          </p:cNvPr>
          <p:cNvPicPr>
            <a:picLocks noChangeAspect="1"/>
          </p:cNvPicPr>
          <p:nvPr/>
        </p:nvPicPr>
        <p:blipFill>
          <a:blip r:embed="rId2"/>
          <a:stretch>
            <a:fillRect/>
          </a:stretch>
        </p:blipFill>
        <p:spPr>
          <a:xfrm>
            <a:off x="212060" y="789125"/>
            <a:ext cx="5232400" cy="1651000"/>
          </a:xfrm>
          <a:prstGeom prst="rect">
            <a:avLst/>
          </a:prstGeom>
        </p:spPr>
      </p:pic>
      <p:pic>
        <p:nvPicPr>
          <p:cNvPr id="4" name="Picture 3">
            <a:extLst>
              <a:ext uri="{FF2B5EF4-FFF2-40B4-BE49-F238E27FC236}">
                <a16:creationId xmlns:a16="http://schemas.microsoft.com/office/drawing/2014/main" id="{A2B3804C-E188-2944-91F7-5AEA284CD5A4}"/>
              </a:ext>
            </a:extLst>
          </p:cNvPr>
          <p:cNvPicPr>
            <a:picLocks noChangeAspect="1"/>
          </p:cNvPicPr>
          <p:nvPr/>
        </p:nvPicPr>
        <p:blipFill>
          <a:blip r:embed="rId3"/>
          <a:stretch>
            <a:fillRect/>
          </a:stretch>
        </p:blipFill>
        <p:spPr>
          <a:xfrm>
            <a:off x="3084513" y="3005470"/>
            <a:ext cx="5702300" cy="1219200"/>
          </a:xfrm>
          <a:prstGeom prst="rect">
            <a:avLst/>
          </a:prstGeom>
        </p:spPr>
      </p:pic>
    </p:spTree>
    <p:extLst>
      <p:ext uri="{BB962C8B-B14F-4D97-AF65-F5344CB8AC3E}">
        <p14:creationId xmlns:p14="http://schemas.microsoft.com/office/powerpoint/2010/main" val="129943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E242FE-397E-B24B-9BF6-C1D241790A8C}"/>
              </a:ext>
            </a:extLst>
          </p:cNvPr>
          <p:cNvSpPr>
            <a:spLocks noGrp="1"/>
          </p:cNvSpPr>
          <p:nvPr>
            <p:ph type="body" sz="quarter" idx="10"/>
          </p:nvPr>
        </p:nvSpPr>
        <p:spPr>
          <a:xfrm>
            <a:off x="0" y="1645921"/>
            <a:ext cx="9143999" cy="1652692"/>
          </a:xfrm>
        </p:spPr>
        <p:txBody>
          <a:bodyPr/>
          <a:lstStyle/>
          <a:p>
            <a:pPr>
              <a:spcBef>
                <a:spcPts val="0"/>
              </a:spcBef>
              <a:spcAft>
                <a:spcPts val="4200"/>
              </a:spcAft>
            </a:pPr>
            <a:r>
              <a:rPr lang="en-US" sz="3600" b="1"/>
              <a:t>DEMO #2</a:t>
            </a:r>
            <a:endParaRPr lang="en-US" sz="3600" b="1" dirty="0"/>
          </a:p>
          <a:p>
            <a:pPr>
              <a:spcBef>
                <a:spcPts val="0"/>
              </a:spcBef>
              <a:spcAft>
                <a:spcPts val="4200"/>
              </a:spcAft>
            </a:pPr>
            <a:r>
              <a:rPr lang="en-US" sz="3600" dirty="0"/>
              <a:t>extend existing resources</a:t>
            </a:r>
            <a:endParaRPr lang="en-US" sz="3600" b="1" dirty="0"/>
          </a:p>
        </p:txBody>
      </p:sp>
      <p:sp>
        <p:nvSpPr>
          <p:cNvPr id="6" name="Slide Number Placeholder 5">
            <a:extLst>
              <a:ext uri="{FF2B5EF4-FFF2-40B4-BE49-F238E27FC236}">
                <a16:creationId xmlns:a16="http://schemas.microsoft.com/office/drawing/2014/main" id="{F6F5CD8A-D8EB-5F48-A66F-EC4909EEBF89}"/>
              </a:ext>
            </a:extLst>
          </p:cNvPr>
          <p:cNvSpPr>
            <a:spLocks noGrp="1"/>
          </p:cNvSpPr>
          <p:nvPr>
            <p:ph type="sldNum" sz="quarter" idx="4"/>
          </p:nvPr>
        </p:nvSpPr>
        <p:spPr/>
        <p:txBody>
          <a:bodyPr/>
          <a:lstStyle/>
          <a:p>
            <a:fld id="{3A707DD9-E92B-45E8-BE0A-E6B2EDF345EB}" type="slidenum">
              <a:rPr lang="en-US" smtClean="0"/>
              <a:pPr/>
              <a:t>9</a:t>
            </a:fld>
            <a:endParaRPr lang="en-US" dirty="0"/>
          </a:p>
        </p:txBody>
      </p:sp>
    </p:spTree>
    <p:extLst>
      <p:ext uri="{BB962C8B-B14F-4D97-AF65-F5344CB8AC3E}">
        <p14:creationId xmlns:p14="http://schemas.microsoft.com/office/powerpoint/2010/main" val="4286608304"/>
      </p:ext>
    </p:extLst>
  </p:cSld>
  <p:clrMapOvr>
    <a:masterClrMapping/>
  </p:clrMapOvr>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19722</TotalTime>
  <Words>697</Words>
  <Application>Microsoft Macintosh PowerPoint</Application>
  <PresentationFormat>On-screen Show (16:9)</PresentationFormat>
  <Paragraphs>122</Paragraphs>
  <Slides>19</Slides>
  <Notes>8</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19</vt:i4>
      </vt:variant>
    </vt:vector>
  </HeadingPairs>
  <TitlesOfParts>
    <vt:vector size="26" baseType="lpstr">
      <vt:lpstr>Arial</vt:lpstr>
      <vt:lpstr>Calibri</vt:lpstr>
      <vt:lpstr>Calibri Light</vt:lpstr>
      <vt:lpstr>Courier New</vt:lpstr>
      <vt:lpstr>Covers</vt:lpstr>
      <vt:lpstr>General</vt:lpstr>
      <vt:lpstr>Breakers</vt:lpstr>
      <vt:lpstr>How to terraform</vt:lpstr>
      <vt:lpstr>Infrastructure as a Code</vt:lpstr>
      <vt:lpstr>Terraform by HashiCorp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Infrastructure as a Code</vt:lpstr>
      <vt:lpstr>Alternatives and similar tools</vt:lpstr>
      <vt:lpstr>Why Terraform?</vt:lpstr>
      <vt:lpstr>What next?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Anton Hryshchanka</cp:lastModifiedBy>
  <cp:revision>321</cp:revision>
  <dcterms:created xsi:type="dcterms:W3CDTF">2018-01-26T19:23:30Z</dcterms:created>
  <dcterms:modified xsi:type="dcterms:W3CDTF">2021-08-11T22:04:35Z</dcterms:modified>
</cp:coreProperties>
</file>